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6" r:id="rId4"/>
    <p:sldId id="258" r:id="rId5"/>
    <p:sldId id="260" r:id="rId6"/>
    <p:sldId id="262" r:id="rId7"/>
    <p:sldId id="264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00C23D-8C63-4144-B670-5AF0573F136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143F032-7A38-4BD4-AF59-BBEC3CD321F8}">
      <dgm:prSet/>
      <dgm:spPr>
        <a:solidFill>
          <a:schemeClr val="accent1"/>
        </a:solidFill>
      </dgm:spPr>
      <dgm:t>
        <a:bodyPr/>
        <a:lstStyle/>
        <a:p>
          <a:r>
            <a:rPr lang="es-ES" dirty="0"/>
            <a:t>Excesiva burocracia y complejidad en la tramitación de expedientes que elimina la participación y corresponsabilidad privada</a:t>
          </a:r>
          <a:endParaRPr lang="en-US" dirty="0"/>
        </a:p>
      </dgm:t>
    </dgm:pt>
    <dgm:pt modelId="{7498B70F-8788-4B4E-A1C9-970D5FE7F8BD}" type="parTrans" cxnId="{30EB77D2-09B3-4560-AADD-B133F6DE7844}">
      <dgm:prSet/>
      <dgm:spPr/>
      <dgm:t>
        <a:bodyPr/>
        <a:lstStyle/>
        <a:p>
          <a:endParaRPr lang="en-US"/>
        </a:p>
      </dgm:t>
    </dgm:pt>
    <dgm:pt modelId="{86C09428-BB7B-49C5-A2D4-AD35932B4C29}" type="sibTrans" cxnId="{30EB77D2-09B3-4560-AADD-B133F6DE7844}">
      <dgm:prSet/>
      <dgm:spPr/>
      <dgm:t>
        <a:bodyPr/>
        <a:lstStyle/>
        <a:p>
          <a:endParaRPr lang="en-US"/>
        </a:p>
      </dgm:t>
    </dgm:pt>
    <dgm:pt modelId="{D59C0B3B-DE83-4515-92BF-8B907DA4C13C}">
      <dgm:prSet/>
      <dgm:spPr>
        <a:solidFill>
          <a:schemeClr val="accent1"/>
        </a:solidFill>
      </dgm:spPr>
      <dgm:t>
        <a:bodyPr/>
        <a:lstStyle/>
        <a:p>
          <a:r>
            <a:rPr lang="es-ES"/>
            <a:t>Sobrecarga en las tareas de la gestión de expedientes a pesar de la tramitación electrónica, cada día hay más papel.</a:t>
          </a:r>
          <a:endParaRPr lang="en-US"/>
        </a:p>
      </dgm:t>
    </dgm:pt>
    <dgm:pt modelId="{BDEC7C4F-A101-455D-827D-79BCB65535A5}" type="parTrans" cxnId="{C3C7353A-DA4A-44F5-A169-ABFD604E8B1D}">
      <dgm:prSet/>
      <dgm:spPr/>
      <dgm:t>
        <a:bodyPr/>
        <a:lstStyle/>
        <a:p>
          <a:endParaRPr lang="en-US"/>
        </a:p>
      </dgm:t>
    </dgm:pt>
    <dgm:pt modelId="{B88329B7-DB32-4633-8CD1-0A07531E4DD2}" type="sibTrans" cxnId="{C3C7353A-DA4A-44F5-A169-ABFD604E8B1D}">
      <dgm:prSet/>
      <dgm:spPr/>
      <dgm:t>
        <a:bodyPr/>
        <a:lstStyle/>
        <a:p>
          <a:endParaRPr lang="en-US"/>
        </a:p>
      </dgm:t>
    </dgm:pt>
    <dgm:pt modelId="{769ED509-F54C-4998-BFE1-8B92A07438BE}">
      <dgm:prSet/>
      <dgm:spPr>
        <a:solidFill>
          <a:schemeClr val="accent1"/>
        </a:solidFill>
      </dgm:spPr>
      <dgm:t>
        <a:bodyPr/>
        <a:lstStyle/>
        <a:p>
          <a:r>
            <a:rPr lang="es-ES" dirty="0"/>
            <a:t>Reglamentación muy encorsetada y procedimientos diferentes en cada CCAA, lo que ha dificultado e imposibilitado la cooperación entre GALs.</a:t>
          </a:r>
          <a:endParaRPr lang="en-US" dirty="0"/>
        </a:p>
      </dgm:t>
    </dgm:pt>
    <dgm:pt modelId="{8D888794-BC29-459D-929B-F464DBD71971}" type="parTrans" cxnId="{0FD69FFB-B384-4317-BE1E-F55AD5987ADA}">
      <dgm:prSet/>
      <dgm:spPr/>
      <dgm:t>
        <a:bodyPr/>
        <a:lstStyle/>
        <a:p>
          <a:endParaRPr lang="en-US"/>
        </a:p>
      </dgm:t>
    </dgm:pt>
    <dgm:pt modelId="{E8539239-D38C-49C2-A647-426711902519}" type="sibTrans" cxnId="{0FD69FFB-B384-4317-BE1E-F55AD5987ADA}">
      <dgm:prSet/>
      <dgm:spPr/>
      <dgm:t>
        <a:bodyPr/>
        <a:lstStyle/>
        <a:p>
          <a:endParaRPr lang="en-US"/>
        </a:p>
      </dgm:t>
    </dgm:pt>
    <dgm:pt modelId="{CD05FC0B-5AD9-49D0-B916-F9E441B7A489}">
      <dgm:prSet/>
      <dgm:spPr>
        <a:solidFill>
          <a:schemeClr val="accent1"/>
        </a:solidFill>
      </dgm:spPr>
      <dgm:t>
        <a:bodyPr/>
        <a:lstStyle/>
        <a:p>
          <a:r>
            <a:rPr lang="es-ES"/>
            <a:t>Vacío jurídico en la tramitación de expedientes y actuaciones propias de los GALs</a:t>
          </a:r>
          <a:endParaRPr lang="en-US"/>
        </a:p>
      </dgm:t>
    </dgm:pt>
    <dgm:pt modelId="{2B7A5D2C-242B-4F85-85A9-20F427867334}" type="parTrans" cxnId="{EFA8863E-2BDC-41F7-A448-B04C33B74E61}">
      <dgm:prSet/>
      <dgm:spPr/>
      <dgm:t>
        <a:bodyPr/>
        <a:lstStyle/>
        <a:p>
          <a:endParaRPr lang="en-US"/>
        </a:p>
      </dgm:t>
    </dgm:pt>
    <dgm:pt modelId="{A2E4011F-9EA8-462D-BEF3-A17ABCB9F91B}" type="sibTrans" cxnId="{EFA8863E-2BDC-41F7-A448-B04C33B74E61}">
      <dgm:prSet/>
      <dgm:spPr/>
      <dgm:t>
        <a:bodyPr/>
        <a:lstStyle/>
        <a:p>
          <a:endParaRPr lang="en-US"/>
        </a:p>
      </dgm:t>
    </dgm:pt>
    <dgm:pt modelId="{22CD791A-F534-4B52-BAC1-0C7106D0E555}">
      <dgm:prSet/>
      <dgm:spPr>
        <a:solidFill>
          <a:schemeClr val="accent1"/>
        </a:solidFill>
      </dgm:spPr>
      <dgm:t>
        <a:bodyPr/>
        <a:lstStyle/>
        <a:p>
          <a:r>
            <a:rPr lang="es-ES" dirty="0"/>
            <a:t>Perdida en las competencias de los GALs con reducción de funciones.</a:t>
          </a:r>
          <a:endParaRPr lang="en-US" dirty="0"/>
        </a:p>
      </dgm:t>
    </dgm:pt>
    <dgm:pt modelId="{55049CB3-21CC-49E8-92D0-92E4D1F02ABA}" type="parTrans" cxnId="{F7D2FACB-7EF5-48A3-8188-40DA89068972}">
      <dgm:prSet/>
      <dgm:spPr/>
      <dgm:t>
        <a:bodyPr/>
        <a:lstStyle/>
        <a:p>
          <a:endParaRPr lang="en-US"/>
        </a:p>
      </dgm:t>
    </dgm:pt>
    <dgm:pt modelId="{B5ECA467-0E48-4A4C-A5E2-C65797A1E52E}" type="sibTrans" cxnId="{F7D2FACB-7EF5-48A3-8188-40DA89068972}">
      <dgm:prSet/>
      <dgm:spPr/>
      <dgm:t>
        <a:bodyPr/>
        <a:lstStyle/>
        <a:p>
          <a:endParaRPr lang="en-US"/>
        </a:p>
      </dgm:t>
    </dgm:pt>
    <dgm:pt modelId="{8F36E859-16CE-4D3C-8613-9D31FD9C7652}">
      <dgm:prSet/>
      <dgm:spPr>
        <a:solidFill>
          <a:schemeClr val="accent1"/>
        </a:solidFill>
      </dgm:spPr>
      <dgm:t>
        <a:bodyPr/>
        <a:lstStyle/>
        <a:p>
          <a:r>
            <a:rPr lang="es-ES" dirty="0"/>
            <a:t>Sus funciones son meramente administrativas ya que proponen pero no conceden</a:t>
          </a:r>
          <a:endParaRPr lang="en-US" dirty="0"/>
        </a:p>
      </dgm:t>
    </dgm:pt>
    <dgm:pt modelId="{39326D7A-2E93-41D7-B2EF-B5E673B9705F}" type="parTrans" cxnId="{197C2F8F-55F2-46A6-9326-691BD8B4AC8B}">
      <dgm:prSet/>
      <dgm:spPr/>
      <dgm:t>
        <a:bodyPr/>
        <a:lstStyle/>
        <a:p>
          <a:endParaRPr lang="en-US"/>
        </a:p>
      </dgm:t>
    </dgm:pt>
    <dgm:pt modelId="{B079C93E-B558-4601-95AC-9FD1840538D0}" type="sibTrans" cxnId="{197C2F8F-55F2-46A6-9326-691BD8B4AC8B}">
      <dgm:prSet/>
      <dgm:spPr/>
      <dgm:t>
        <a:bodyPr/>
        <a:lstStyle/>
        <a:p>
          <a:endParaRPr lang="en-US"/>
        </a:p>
      </dgm:t>
    </dgm:pt>
    <dgm:pt modelId="{AF92E11D-E5EF-4385-AFE5-8EA7D1DD0F06}">
      <dgm:prSet/>
      <dgm:spPr>
        <a:solidFill>
          <a:schemeClr val="accent1"/>
        </a:solidFill>
      </dgm:spPr>
      <dgm:t>
        <a:bodyPr/>
        <a:lstStyle/>
        <a:p>
          <a:r>
            <a:rPr lang="es-ES" dirty="0"/>
            <a:t>Criterios diferentes de los órganos de decisión, en la interpretación de los expedientes (Servicio de Desarrollo, Autoridad de Gestión, Intervención </a:t>
          </a:r>
          <a:r>
            <a:rPr lang="es-ES" dirty="0" err="1"/>
            <a:t>etc</a:t>
          </a:r>
          <a:r>
            <a:rPr lang="es-ES" dirty="0"/>
            <a:t>)</a:t>
          </a:r>
          <a:endParaRPr lang="en-US" dirty="0"/>
        </a:p>
      </dgm:t>
    </dgm:pt>
    <dgm:pt modelId="{8D33C90D-70D2-417F-8157-CE0BC1E3BDAC}" type="parTrans" cxnId="{1F7BAE4A-3AA6-4EC6-9D59-C0ECC8C35711}">
      <dgm:prSet/>
      <dgm:spPr/>
      <dgm:t>
        <a:bodyPr/>
        <a:lstStyle/>
        <a:p>
          <a:endParaRPr lang="en-US"/>
        </a:p>
      </dgm:t>
    </dgm:pt>
    <dgm:pt modelId="{293EBC5B-3EDF-464A-8664-932164405311}" type="sibTrans" cxnId="{1F7BAE4A-3AA6-4EC6-9D59-C0ECC8C35711}">
      <dgm:prSet/>
      <dgm:spPr/>
      <dgm:t>
        <a:bodyPr/>
        <a:lstStyle/>
        <a:p>
          <a:endParaRPr lang="en-US"/>
        </a:p>
      </dgm:t>
    </dgm:pt>
    <dgm:pt modelId="{EEDD8C75-5404-4D54-8D09-6284BA1477D7}" type="pres">
      <dgm:prSet presAssocID="{FD00C23D-8C63-4144-B670-5AF0573F1366}" presName="diagram" presStyleCnt="0">
        <dgm:presLayoutVars>
          <dgm:dir/>
          <dgm:resizeHandles val="exact"/>
        </dgm:presLayoutVars>
      </dgm:prSet>
      <dgm:spPr/>
    </dgm:pt>
    <dgm:pt modelId="{2EE43435-7F69-480D-B28C-68D84E58EBD1}" type="pres">
      <dgm:prSet presAssocID="{1143F032-7A38-4BD4-AF59-BBEC3CD321F8}" presName="node" presStyleLbl="node1" presStyleIdx="0" presStyleCnt="7">
        <dgm:presLayoutVars>
          <dgm:bulletEnabled val="1"/>
        </dgm:presLayoutVars>
      </dgm:prSet>
      <dgm:spPr/>
    </dgm:pt>
    <dgm:pt modelId="{1D2AA350-5E10-4295-BB93-0041CE279867}" type="pres">
      <dgm:prSet presAssocID="{86C09428-BB7B-49C5-A2D4-AD35932B4C29}" presName="sibTrans" presStyleCnt="0"/>
      <dgm:spPr/>
    </dgm:pt>
    <dgm:pt modelId="{9AC843B3-A0A6-4EE9-91A8-E8462A466141}" type="pres">
      <dgm:prSet presAssocID="{D59C0B3B-DE83-4515-92BF-8B907DA4C13C}" presName="node" presStyleLbl="node1" presStyleIdx="1" presStyleCnt="7">
        <dgm:presLayoutVars>
          <dgm:bulletEnabled val="1"/>
        </dgm:presLayoutVars>
      </dgm:prSet>
      <dgm:spPr/>
    </dgm:pt>
    <dgm:pt modelId="{2F56A10A-E158-46C5-8ADA-F2ED34FD3D61}" type="pres">
      <dgm:prSet presAssocID="{B88329B7-DB32-4633-8CD1-0A07531E4DD2}" presName="sibTrans" presStyleCnt="0"/>
      <dgm:spPr/>
    </dgm:pt>
    <dgm:pt modelId="{978F9F10-21E6-47AA-A2D5-0478A3713FA6}" type="pres">
      <dgm:prSet presAssocID="{769ED509-F54C-4998-BFE1-8B92A07438BE}" presName="node" presStyleLbl="node1" presStyleIdx="2" presStyleCnt="7">
        <dgm:presLayoutVars>
          <dgm:bulletEnabled val="1"/>
        </dgm:presLayoutVars>
      </dgm:prSet>
      <dgm:spPr/>
    </dgm:pt>
    <dgm:pt modelId="{325FA55C-1A9B-4D42-B543-413B6115B726}" type="pres">
      <dgm:prSet presAssocID="{E8539239-D38C-49C2-A647-426711902519}" presName="sibTrans" presStyleCnt="0"/>
      <dgm:spPr/>
    </dgm:pt>
    <dgm:pt modelId="{66F96510-E525-4277-BF15-58132A63C3CB}" type="pres">
      <dgm:prSet presAssocID="{CD05FC0B-5AD9-49D0-B916-F9E441B7A489}" presName="node" presStyleLbl="node1" presStyleIdx="3" presStyleCnt="7">
        <dgm:presLayoutVars>
          <dgm:bulletEnabled val="1"/>
        </dgm:presLayoutVars>
      </dgm:prSet>
      <dgm:spPr/>
    </dgm:pt>
    <dgm:pt modelId="{A7E72B13-AA9C-474A-AACA-B379922159F5}" type="pres">
      <dgm:prSet presAssocID="{A2E4011F-9EA8-462D-BEF3-A17ABCB9F91B}" presName="sibTrans" presStyleCnt="0"/>
      <dgm:spPr/>
    </dgm:pt>
    <dgm:pt modelId="{0F7C132D-BEDE-429F-B6B8-B1EAA739244E}" type="pres">
      <dgm:prSet presAssocID="{22CD791A-F534-4B52-BAC1-0C7106D0E555}" presName="node" presStyleLbl="node1" presStyleIdx="4" presStyleCnt="7">
        <dgm:presLayoutVars>
          <dgm:bulletEnabled val="1"/>
        </dgm:presLayoutVars>
      </dgm:prSet>
      <dgm:spPr/>
    </dgm:pt>
    <dgm:pt modelId="{60C9AAFA-3E0F-4309-BBCF-7A1AE7088810}" type="pres">
      <dgm:prSet presAssocID="{B5ECA467-0E48-4A4C-A5E2-C65797A1E52E}" presName="sibTrans" presStyleCnt="0"/>
      <dgm:spPr/>
    </dgm:pt>
    <dgm:pt modelId="{F690F63E-CAF5-4DD0-B626-B0E2E212EED8}" type="pres">
      <dgm:prSet presAssocID="{8F36E859-16CE-4D3C-8613-9D31FD9C7652}" presName="node" presStyleLbl="node1" presStyleIdx="5" presStyleCnt="7">
        <dgm:presLayoutVars>
          <dgm:bulletEnabled val="1"/>
        </dgm:presLayoutVars>
      </dgm:prSet>
      <dgm:spPr/>
    </dgm:pt>
    <dgm:pt modelId="{A33C3BC7-FBB6-4431-9794-5488E2DF87DC}" type="pres">
      <dgm:prSet presAssocID="{B079C93E-B558-4601-95AC-9FD1840538D0}" presName="sibTrans" presStyleCnt="0"/>
      <dgm:spPr/>
    </dgm:pt>
    <dgm:pt modelId="{16CB6565-4777-439B-918D-C4602F64E008}" type="pres">
      <dgm:prSet presAssocID="{AF92E11D-E5EF-4385-AFE5-8EA7D1DD0F06}" presName="node" presStyleLbl="node1" presStyleIdx="6" presStyleCnt="7">
        <dgm:presLayoutVars>
          <dgm:bulletEnabled val="1"/>
        </dgm:presLayoutVars>
      </dgm:prSet>
      <dgm:spPr/>
    </dgm:pt>
  </dgm:ptLst>
  <dgm:cxnLst>
    <dgm:cxn modelId="{D7B26510-7DAA-4ADA-A910-DC04352039AA}" type="presOf" srcId="{D59C0B3B-DE83-4515-92BF-8B907DA4C13C}" destId="{9AC843B3-A0A6-4EE9-91A8-E8462A466141}" srcOrd="0" destOrd="0" presId="urn:microsoft.com/office/officeart/2005/8/layout/default"/>
    <dgm:cxn modelId="{C3C7353A-DA4A-44F5-A169-ABFD604E8B1D}" srcId="{FD00C23D-8C63-4144-B670-5AF0573F1366}" destId="{D59C0B3B-DE83-4515-92BF-8B907DA4C13C}" srcOrd="1" destOrd="0" parTransId="{BDEC7C4F-A101-455D-827D-79BCB65535A5}" sibTransId="{B88329B7-DB32-4633-8CD1-0A07531E4DD2}"/>
    <dgm:cxn modelId="{EFA8863E-2BDC-41F7-A448-B04C33B74E61}" srcId="{FD00C23D-8C63-4144-B670-5AF0573F1366}" destId="{CD05FC0B-5AD9-49D0-B916-F9E441B7A489}" srcOrd="3" destOrd="0" parTransId="{2B7A5D2C-242B-4F85-85A9-20F427867334}" sibTransId="{A2E4011F-9EA8-462D-BEF3-A17ABCB9F91B}"/>
    <dgm:cxn modelId="{1F7BAE4A-3AA6-4EC6-9D59-C0ECC8C35711}" srcId="{FD00C23D-8C63-4144-B670-5AF0573F1366}" destId="{AF92E11D-E5EF-4385-AFE5-8EA7D1DD0F06}" srcOrd="6" destOrd="0" parTransId="{8D33C90D-70D2-417F-8157-CE0BC1E3BDAC}" sibTransId="{293EBC5B-3EDF-464A-8664-932164405311}"/>
    <dgm:cxn modelId="{9060C677-8FED-4B3F-A3A4-9A5D9DED7FE5}" type="presOf" srcId="{AF92E11D-E5EF-4385-AFE5-8EA7D1DD0F06}" destId="{16CB6565-4777-439B-918D-C4602F64E008}" srcOrd="0" destOrd="0" presId="urn:microsoft.com/office/officeart/2005/8/layout/default"/>
    <dgm:cxn modelId="{9A20707D-5E6A-41A1-B650-583A0F6E51D6}" type="presOf" srcId="{8F36E859-16CE-4D3C-8613-9D31FD9C7652}" destId="{F690F63E-CAF5-4DD0-B626-B0E2E212EED8}" srcOrd="0" destOrd="0" presId="urn:microsoft.com/office/officeart/2005/8/layout/default"/>
    <dgm:cxn modelId="{CE53287F-BC0F-4E83-AF4C-41CF991233D8}" type="presOf" srcId="{22CD791A-F534-4B52-BAC1-0C7106D0E555}" destId="{0F7C132D-BEDE-429F-B6B8-B1EAA739244E}" srcOrd="0" destOrd="0" presId="urn:microsoft.com/office/officeart/2005/8/layout/default"/>
    <dgm:cxn modelId="{197C2F8F-55F2-46A6-9326-691BD8B4AC8B}" srcId="{FD00C23D-8C63-4144-B670-5AF0573F1366}" destId="{8F36E859-16CE-4D3C-8613-9D31FD9C7652}" srcOrd="5" destOrd="0" parTransId="{39326D7A-2E93-41D7-B2EF-B5E673B9705F}" sibTransId="{B079C93E-B558-4601-95AC-9FD1840538D0}"/>
    <dgm:cxn modelId="{0CED109D-BBB3-47D8-B33E-03D2CA8EE9EA}" type="presOf" srcId="{1143F032-7A38-4BD4-AF59-BBEC3CD321F8}" destId="{2EE43435-7F69-480D-B28C-68D84E58EBD1}" srcOrd="0" destOrd="0" presId="urn:microsoft.com/office/officeart/2005/8/layout/default"/>
    <dgm:cxn modelId="{622EEDB4-7F61-4125-83DD-B3AF4F027FC1}" type="presOf" srcId="{FD00C23D-8C63-4144-B670-5AF0573F1366}" destId="{EEDD8C75-5404-4D54-8D09-6284BA1477D7}" srcOrd="0" destOrd="0" presId="urn:microsoft.com/office/officeart/2005/8/layout/default"/>
    <dgm:cxn modelId="{980540C3-DB94-4CAE-958F-AB92D82F662D}" type="presOf" srcId="{CD05FC0B-5AD9-49D0-B916-F9E441B7A489}" destId="{66F96510-E525-4277-BF15-58132A63C3CB}" srcOrd="0" destOrd="0" presId="urn:microsoft.com/office/officeart/2005/8/layout/default"/>
    <dgm:cxn modelId="{F7D2FACB-7EF5-48A3-8188-40DA89068972}" srcId="{FD00C23D-8C63-4144-B670-5AF0573F1366}" destId="{22CD791A-F534-4B52-BAC1-0C7106D0E555}" srcOrd="4" destOrd="0" parTransId="{55049CB3-21CC-49E8-92D0-92E4D1F02ABA}" sibTransId="{B5ECA467-0E48-4A4C-A5E2-C65797A1E52E}"/>
    <dgm:cxn modelId="{30EB77D2-09B3-4560-AADD-B133F6DE7844}" srcId="{FD00C23D-8C63-4144-B670-5AF0573F1366}" destId="{1143F032-7A38-4BD4-AF59-BBEC3CD321F8}" srcOrd="0" destOrd="0" parTransId="{7498B70F-8788-4B4E-A1C9-970D5FE7F8BD}" sibTransId="{86C09428-BB7B-49C5-A2D4-AD35932B4C29}"/>
    <dgm:cxn modelId="{890122EE-3C29-479A-BD57-B18B93E3714D}" type="presOf" srcId="{769ED509-F54C-4998-BFE1-8B92A07438BE}" destId="{978F9F10-21E6-47AA-A2D5-0478A3713FA6}" srcOrd="0" destOrd="0" presId="urn:microsoft.com/office/officeart/2005/8/layout/default"/>
    <dgm:cxn modelId="{0FD69FFB-B384-4317-BE1E-F55AD5987ADA}" srcId="{FD00C23D-8C63-4144-B670-5AF0573F1366}" destId="{769ED509-F54C-4998-BFE1-8B92A07438BE}" srcOrd="2" destOrd="0" parTransId="{8D888794-BC29-459D-929B-F464DBD71971}" sibTransId="{E8539239-D38C-49C2-A647-426711902519}"/>
    <dgm:cxn modelId="{FA2A9C65-FB76-4C5E-837C-B9D9942CB253}" type="presParOf" srcId="{EEDD8C75-5404-4D54-8D09-6284BA1477D7}" destId="{2EE43435-7F69-480D-B28C-68D84E58EBD1}" srcOrd="0" destOrd="0" presId="urn:microsoft.com/office/officeart/2005/8/layout/default"/>
    <dgm:cxn modelId="{87B261FF-2EE1-4B0B-A47D-4991FB9090F6}" type="presParOf" srcId="{EEDD8C75-5404-4D54-8D09-6284BA1477D7}" destId="{1D2AA350-5E10-4295-BB93-0041CE279867}" srcOrd="1" destOrd="0" presId="urn:microsoft.com/office/officeart/2005/8/layout/default"/>
    <dgm:cxn modelId="{648E4E88-88FE-4F99-91EE-F8D9A0BA29DC}" type="presParOf" srcId="{EEDD8C75-5404-4D54-8D09-6284BA1477D7}" destId="{9AC843B3-A0A6-4EE9-91A8-E8462A466141}" srcOrd="2" destOrd="0" presId="urn:microsoft.com/office/officeart/2005/8/layout/default"/>
    <dgm:cxn modelId="{C9FD66BB-4271-4E33-874F-09FC08A1A31A}" type="presParOf" srcId="{EEDD8C75-5404-4D54-8D09-6284BA1477D7}" destId="{2F56A10A-E158-46C5-8ADA-F2ED34FD3D61}" srcOrd="3" destOrd="0" presId="urn:microsoft.com/office/officeart/2005/8/layout/default"/>
    <dgm:cxn modelId="{06B8E0B6-C165-4710-B8D7-CCF6F7C696D5}" type="presParOf" srcId="{EEDD8C75-5404-4D54-8D09-6284BA1477D7}" destId="{978F9F10-21E6-47AA-A2D5-0478A3713FA6}" srcOrd="4" destOrd="0" presId="urn:microsoft.com/office/officeart/2005/8/layout/default"/>
    <dgm:cxn modelId="{63CA4D4A-F8B0-475D-90F9-9F47DD2011C2}" type="presParOf" srcId="{EEDD8C75-5404-4D54-8D09-6284BA1477D7}" destId="{325FA55C-1A9B-4D42-B543-413B6115B726}" srcOrd="5" destOrd="0" presId="urn:microsoft.com/office/officeart/2005/8/layout/default"/>
    <dgm:cxn modelId="{EF852D4D-D9B8-4960-8BF2-248408B1BA83}" type="presParOf" srcId="{EEDD8C75-5404-4D54-8D09-6284BA1477D7}" destId="{66F96510-E525-4277-BF15-58132A63C3CB}" srcOrd="6" destOrd="0" presId="urn:microsoft.com/office/officeart/2005/8/layout/default"/>
    <dgm:cxn modelId="{23FFC294-D2E0-4BAA-AE27-EDD9C891E116}" type="presParOf" srcId="{EEDD8C75-5404-4D54-8D09-6284BA1477D7}" destId="{A7E72B13-AA9C-474A-AACA-B379922159F5}" srcOrd="7" destOrd="0" presId="urn:microsoft.com/office/officeart/2005/8/layout/default"/>
    <dgm:cxn modelId="{04D1E358-983D-4451-B360-D986E4C3FCE2}" type="presParOf" srcId="{EEDD8C75-5404-4D54-8D09-6284BA1477D7}" destId="{0F7C132D-BEDE-429F-B6B8-B1EAA739244E}" srcOrd="8" destOrd="0" presId="urn:microsoft.com/office/officeart/2005/8/layout/default"/>
    <dgm:cxn modelId="{599B0553-7F4D-4254-A61D-F6AC013A3A67}" type="presParOf" srcId="{EEDD8C75-5404-4D54-8D09-6284BA1477D7}" destId="{60C9AAFA-3E0F-4309-BBCF-7A1AE7088810}" srcOrd="9" destOrd="0" presId="urn:microsoft.com/office/officeart/2005/8/layout/default"/>
    <dgm:cxn modelId="{7C7A48FF-DC0E-4395-86B0-2AD806FBB5F1}" type="presParOf" srcId="{EEDD8C75-5404-4D54-8D09-6284BA1477D7}" destId="{F690F63E-CAF5-4DD0-B626-B0E2E212EED8}" srcOrd="10" destOrd="0" presId="urn:microsoft.com/office/officeart/2005/8/layout/default"/>
    <dgm:cxn modelId="{530B76D0-534F-485D-BC06-2BD02E0D9E62}" type="presParOf" srcId="{EEDD8C75-5404-4D54-8D09-6284BA1477D7}" destId="{A33C3BC7-FBB6-4431-9794-5488E2DF87DC}" srcOrd="11" destOrd="0" presId="urn:microsoft.com/office/officeart/2005/8/layout/default"/>
    <dgm:cxn modelId="{C072C878-03BB-4519-8C1A-18B0EFF2DD78}" type="presParOf" srcId="{EEDD8C75-5404-4D54-8D09-6284BA1477D7}" destId="{16CB6565-4777-439B-918D-C4602F64E00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6FBD80-CDCE-407F-8A6A-376E1310381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5B7E254-0ECF-4F9A-ADCE-C50AE3AE817B}">
      <dgm:prSet/>
      <dgm:spPr/>
      <dgm:t>
        <a:bodyPr/>
        <a:lstStyle/>
        <a:p>
          <a:r>
            <a:rPr lang="es-ES"/>
            <a:t>Simplificación en la tramitación de expedientes (no significa quitar trámites obligatorios)</a:t>
          </a:r>
          <a:endParaRPr lang="en-US"/>
        </a:p>
      </dgm:t>
    </dgm:pt>
    <dgm:pt modelId="{47993431-5ABE-43BD-8554-554C7D507739}" type="parTrans" cxnId="{357DA6B2-560F-4356-B447-468DEC1463BB}">
      <dgm:prSet/>
      <dgm:spPr/>
      <dgm:t>
        <a:bodyPr/>
        <a:lstStyle/>
        <a:p>
          <a:endParaRPr lang="en-US"/>
        </a:p>
      </dgm:t>
    </dgm:pt>
    <dgm:pt modelId="{E2C9CD07-40E6-42C0-A175-06659A166090}" type="sibTrans" cxnId="{357DA6B2-560F-4356-B447-468DEC1463BB}">
      <dgm:prSet/>
      <dgm:spPr/>
      <dgm:t>
        <a:bodyPr/>
        <a:lstStyle/>
        <a:p>
          <a:endParaRPr lang="en-US"/>
        </a:p>
      </dgm:t>
    </dgm:pt>
    <dgm:pt modelId="{F749A973-DB35-4A24-8741-2A56070D0041}">
      <dgm:prSet/>
      <dgm:spPr/>
      <dgm:t>
        <a:bodyPr/>
        <a:lstStyle/>
        <a:p>
          <a:r>
            <a:rPr lang="es-ES" dirty="0"/>
            <a:t>Marco reglamentario común procedimientos Leader a nivel nacional </a:t>
          </a:r>
          <a:endParaRPr lang="en-US" dirty="0"/>
        </a:p>
      </dgm:t>
    </dgm:pt>
    <dgm:pt modelId="{B75E5625-A57D-43C5-BA88-BA28D086945C}" type="parTrans" cxnId="{8CFF76AB-0AD2-475B-BC4E-80991F2F09E4}">
      <dgm:prSet/>
      <dgm:spPr/>
      <dgm:t>
        <a:bodyPr/>
        <a:lstStyle/>
        <a:p>
          <a:endParaRPr lang="en-US"/>
        </a:p>
      </dgm:t>
    </dgm:pt>
    <dgm:pt modelId="{059860E1-6634-4A75-983F-D3AC4973A0C1}" type="sibTrans" cxnId="{8CFF76AB-0AD2-475B-BC4E-80991F2F09E4}">
      <dgm:prSet/>
      <dgm:spPr/>
      <dgm:t>
        <a:bodyPr/>
        <a:lstStyle/>
        <a:p>
          <a:endParaRPr lang="en-US"/>
        </a:p>
      </dgm:t>
    </dgm:pt>
    <dgm:pt modelId="{38AFD993-D6F3-443A-B4B1-FCCF520EA65E}">
      <dgm:prSet/>
      <dgm:spPr/>
      <dgm:t>
        <a:bodyPr/>
        <a:lstStyle/>
        <a:p>
          <a:r>
            <a:rPr lang="es-ES" dirty="0"/>
            <a:t>Definir un marco jurídico para los GALs definido que ofrezca seguridad en la tramitación de la metodología LEADER</a:t>
          </a:r>
          <a:endParaRPr lang="en-US" dirty="0"/>
        </a:p>
      </dgm:t>
    </dgm:pt>
    <dgm:pt modelId="{5B8D5C72-5DC3-462F-B39D-BF4E2B8ED6DD}" type="parTrans" cxnId="{E01189AE-1A4A-42DF-9FEB-E951E8765247}">
      <dgm:prSet/>
      <dgm:spPr/>
      <dgm:t>
        <a:bodyPr/>
        <a:lstStyle/>
        <a:p>
          <a:endParaRPr lang="en-US"/>
        </a:p>
      </dgm:t>
    </dgm:pt>
    <dgm:pt modelId="{837DAC3D-9C1A-43C6-A2BC-5AB9B3C19170}" type="sibTrans" cxnId="{E01189AE-1A4A-42DF-9FEB-E951E8765247}">
      <dgm:prSet/>
      <dgm:spPr/>
      <dgm:t>
        <a:bodyPr/>
        <a:lstStyle/>
        <a:p>
          <a:endParaRPr lang="en-US"/>
        </a:p>
      </dgm:t>
    </dgm:pt>
    <dgm:pt modelId="{CEFDE63F-5B45-4460-9C1C-2F2436C34BC7}">
      <dgm:prSet/>
      <dgm:spPr/>
      <dgm:t>
        <a:bodyPr/>
        <a:lstStyle/>
        <a:p>
          <a:r>
            <a:rPr lang="es-ES"/>
            <a:t>Confianza en la gobernanza y gestión de los GALs como eje dinamizador y vertebrador de los territorios rurales</a:t>
          </a:r>
          <a:endParaRPr lang="en-US"/>
        </a:p>
      </dgm:t>
    </dgm:pt>
    <dgm:pt modelId="{9D66C07D-620D-4E9A-9190-A101464299C0}" type="parTrans" cxnId="{16C110E1-A409-4264-9C9A-629CC246F4DF}">
      <dgm:prSet/>
      <dgm:spPr/>
      <dgm:t>
        <a:bodyPr/>
        <a:lstStyle/>
        <a:p>
          <a:endParaRPr lang="en-US"/>
        </a:p>
      </dgm:t>
    </dgm:pt>
    <dgm:pt modelId="{4104046D-3A96-4E18-8ACD-4967290A8D76}" type="sibTrans" cxnId="{16C110E1-A409-4264-9C9A-629CC246F4DF}">
      <dgm:prSet/>
      <dgm:spPr/>
      <dgm:t>
        <a:bodyPr/>
        <a:lstStyle/>
        <a:p>
          <a:endParaRPr lang="en-US"/>
        </a:p>
      </dgm:t>
    </dgm:pt>
    <dgm:pt modelId="{79B0C435-A656-4ECB-834A-1C249EDB4194}">
      <dgm:prSet/>
      <dgm:spPr/>
      <dgm:t>
        <a:bodyPr/>
        <a:lstStyle/>
        <a:p>
          <a:r>
            <a:rPr lang="es-ES"/>
            <a:t>Unificación de criterios entre los órganos de decisión en la aplicación de la metodología LEADER </a:t>
          </a:r>
          <a:endParaRPr lang="en-US"/>
        </a:p>
      </dgm:t>
    </dgm:pt>
    <dgm:pt modelId="{6FC70FCB-B433-4CE3-99CE-4248359B5ACB}" type="parTrans" cxnId="{24061116-16B3-4490-A757-5F4E8D4A9749}">
      <dgm:prSet/>
      <dgm:spPr/>
      <dgm:t>
        <a:bodyPr/>
        <a:lstStyle/>
        <a:p>
          <a:endParaRPr lang="en-US"/>
        </a:p>
      </dgm:t>
    </dgm:pt>
    <dgm:pt modelId="{D10F7CCC-62BC-4F5D-932C-772875D2CF9B}" type="sibTrans" cxnId="{24061116-16B3-4490-A757-5F4E8D4A9749}">
      <dgm:prSet/>
      <dgm:spPr/>
      <dgm:t>
        <a:bodyPr/>
        <a:lstStyle/>
        <a:p>
          <a:endParaRPr lang="en-US"/>
        </a:p>
      </dgm:t>
    </dgm:pt>
    <dgm:pt modelId="{EA73146B-D020-4343-A72B-5893944A59D4}">
      <dgm:prSet/>
      <dgm:spPr/>
      <dgm:t>
        <a:bodyPr/>
        <a:lstStyle/>
        <a:p>
          <a:r>
            <a:rPr lang="es-ES"/>
            <a:t>Criterios comunes para realizar la cooperación entre GALs </a:t>
          </a:r>
          <a:endParaRPr lang="en-US"/>
        </a:p>
      </dgm:t>
    </dgm:pt>
    <dgm:pt modelId="{771550CE-3B33-4AB6-A9B7-433C4D9E604A}" type="parTrans" cxnId="{1C00DBFC-1110-4208-BA9D-49BBDA7C560A}">
      <dgm:prSet/>
      <dgm:spPr/>
      <dgm:t>
        <a:bodyPr/>
        <a:lstStyle/>
        <a:p>
          <a:endParaRPr lang="en-US"/>
        </a:p>
      </dgm:t>
    </dgm:pt>
    <dgm:pt modelId="{F60C3BAA-8F10-41B3-8110-162696108309}" type="sibTrans" cxnId="{1C00DBFC-1110-4208-BA9D-49BBDA7C560A}">
      <dgm:prSet/>
      <dgm:spPr/>
      <dgm:t>
        <a:bodyPr/>
        <a:lstStyle/>
        <a:p>
          <a:endParaRPr lang="en-US"/>
        </a:p>
      </dgm:t>
    </dgm:pt>
    <dgm:pt modelId="{3C8452AB-09D5-4479-A19F-489C53F496AD}" type="pres">
      <dgm:prSet presAssocID="{826FBD80-CDCE-407F-8A6A-376E13103817}" presName="diagram" presStyleCnt="0">
        <dgm:presLayoutVars>
          <dgm:dir/>
          <dgm:resizeHandles val="exact"/>
        </dgm:presLayoutVars>
      </dgm:prSet>
      <dgm:spPr/>
    </dgm:pt>
    <dgm:pt modelId="{9CBE0339-A5CD-4104-8758-253B97A4BEC8}" type="pres">
      <dgm:prSet presAssocID="{45B7E254-0ECF-4F9A-ADCE-C50AE3AE817B}" presName="node" presStyleLbl="node1" presStyleIdx="0" presStyleCnt="6">
        <dgm:presLayoutVars>
          <dgm:bulletEnabled val="1"/>
        </dgm:presLayoutVars>
      </dgm:prSet>
      <dgm:spPr/>
    </dgm:pt>
    <dgm:pt modelId="{D0E47AF6-743E-46B1-B1B4-D34596B71D20}" type="pres">
      <dgm:prSet presAssocID="{E2C9CD07-40E6-42C0-A175-06659A166090}" presName="sibTrans" presStyleCnt="0"/>
      <dgm:spPr/>
    </dgm:pt>
    <dgm:pt modelId="{ADB31A7B-3BA5-4707-A3D5-509E5AA4C562}" type="pres">
      <dgm:prSet presAssocID="{F749A973-DB35-4A24-8741-2A56070D0041}" presName="node" presStyleLbl="node1" presStyleIdx="1" presStyleCnt="6">
        <dgm:presLayoutVars>
          <dgm:bulletEnabled val="1"/>
        </dgm:presLayoutVars>
      </dgm:prSet>
      <dgm:spPr/>
    </dgm:pt>
    <dgm:pt modelId="{D6324A26-7E25-4B29-8559-5C62D7F1559A}" type="pres">
      <dgm:prSet presAssocID="{059860E1-6634-4A75-983F-D3AC4973A0C1}" presName="sibTrans" presStyleCnt="0"/>
      <dgm:spPr/>
    </dgm:pt>
    <dgm:pt modelId="{E9DB1396-00E2-44D2-8F80-F660839AF0E6}" type="pres">
      <dgm:prSet presAssocID="{38AFD993-D6F3-443A-B4B1-FCCF520EA65E}" presName="node" presStyleLbl="node1" presStyleIdx="2" presStyleCnt="6">
        <dgm:presLayoutVars>
          <dgm:bulletEnabled val="1"/>
        </dgm:presLayoutVars>
      </dgm:prSet>
      <dgm:spPr/>
    </dgm:pt>
    <dgm:pt modelId="{1E736F3B-E15B-4C47-A56B-F8FAAC59EE50}" type="pres">
      <dgm:prSet presAssocID="{837DAC3D-9C1A-43C6-A2BC-5AB9B3C19170}" presName="sibTrans" presStyleCnt="0"/>
      <dgm:spPr/>
    </dgm:pt>
    <dgm:pt modelId="{85005A3B-1A98-4CA8-9EAC-5F3CDD238B19}" type="pres">
      <dgm:prSet presAssocID="{CEFDE63F-5B45-4460-9C1C-2F2436C34BC7}" presName="node" presStyleLbl="node1" presStyleIdx="3" presStyleCnt="6">
        <dgm:presLayoutVars>
          <dgm:bulletEnabled val="1"/>
        </dgm:presLayoutVars>
      </dgm:prSet>
      <dgm:spPr/>
    </dgm:pt>
    <dgm:pt modelId="{340CB663-A85B-464C-9758-0F1F92D5066A}" type="pres">
      <dgm:prSet presAssocID="{4104046D-3A96-4E18-8ACD-4967290A8D76}" presName="sibTrans" presStyleCnt="0"/>
      <dgm:spPr/>
    </dgm:pt>
    <dgm:pt modelId="{FB7B4B57-49D6-4D0C-9531-DAC2B9BA32E9}" type="pres">
      <dgm:prSet presAssocID="{79B0C435-A656-4ECB-834A-1C249EDB4194}" presName="node" presStyleLbl="node1" presStyleIdx="4" presStyleCnt="6">
        <dgm:presLayoutVars>
          <dgm:bulletEnabled val="1"/>
        </dgm:presLayoutVars>
      </dgm:prSet>
      <dgm:spPr/>
    </dgm:pt>
    <dgm:pt modelId="{88F31FA0-6CF9-4186-A22E-F53547ECC6C6}" type="pres">
      <dgm:prSet presAssocID="{D10F7CCC-62BC-4F5D-932C-772875D2CF9B}" presName="sibTrans" presStyleCnt="0"/>
      <dgm:spPr/>
    </dgm:pt>
    <dgm:pt modelId="{8C830AA9-86E2-488E-955F-47EB301934BA}" type="pres">
      <dgm:prSet presAssocID="{EA73146B-D020-4343-A72B-5893944A59D4}" presName="node" presStyleLbl="node1" presStyleIdx="5" presStyleCnt="6">
        <dgm:presLayoutVars>
          <dgm:bulletEnabled val="1"/>
        </dgm:presLayoutVars>
      </dgm:prSet>
      <dgm:spPr/>
    </dgm:pt>
  </dgm:ptLst>
  <dgm:cxnLst>
    <dgm:cxn modelId="{26316512-A01E-4978-9F86-8CB1E85EFF6D}" type="presOf" srcId="{EA73146B-D020-4343-A72B-5893944A59D4}" destId="{8C830AA9-86E2-488E-955F-47EB301934BA}" srcOrd="0" destOrd="0" presId="urn:microsoft.com/office/officeart/2005/8/layout/default"/>
    <dgm:cxn modelId="{D53FA414-997F-455D-87AB-57F56FAA08E4}" type="presOf" srcId="{CEFDE63F-5B45-4460-9C1C-2F2436C34BC7}" destId="{85005A3B-1A98-4CA8-9EAC-5F3CDD238B19}" srcOrd="0" destOrd="0" presId="urn:microsoft.com/office/officeart/2005/8/layout/default"/>
    <dgm:cxn modelId="{24061116-16B3-4490-A757-5F4E8D4A9749}" srcId="{826FBD80-CDCE-407F-8A6A-376E13103817}" destId="{79B0C435-A656-4ECB-834A-1C249EDB4194}" srcOrd="4" destOrd="0" parTransId="{6FC70FCB-B433-4CE3-99CE-4248359B5ACB}" sibTransId="{D10F7CCC-62BC-4F5D-932C-772875D2CF9B}"/>
    <dgm:cxn modelId="{4A46A316-F0D4-4377-B5FB-FED085B29BD2}" type="presOf" srcId="{38AFD993-D6F3-443A-B4B1-FCCF520EA65E}" destId="{E9DB1396-00E2-44D2-8F80-F660839AF0E6}" srcOrd="0" destOrd="0" presId="urn:microsoft.com/office/officeart/2005/8/layout/default"/>
    <dgm:cxn modelId="{65028E70-FC3E-4DEC-A758-C1961F02B16D}" type="presOf" srcId="{79B0C435-A656-4ECB-834A-1C249EDB4194}" destId="{FB7B4B57-49D6-4D0C-9531-DAC2B9BA32E9}" srcOrd="0" destOrd="0" presId="urn:microsoft.com/office/officeart/2005/8/layout/default"/>
    <dgm:cxn modelId="{DC9E5D71-1CAF-4ED4-8252-28D5C8B37F34}" type="presOf" srcId="{F749A973-DB35-4A24-8741-2A56070D0041}" destId="{ADB31A7B-3BA5-4707-A3D5-509E5AA4C562}" srcOrd="0" destOrd="0" presId="urn:microsoft.com/office/officeart/2005/8/layout/default"/>
    <dgm:cxn modelId="{8CFF76AB-0AD2-475B-BC4E-80991F2F09E4}" srcId="{826FBD80-CDCE-407F-8A6A-376E13103817}" destId="{F749A973-DB35-4A24-8741-2A56070D0041}" srcOrd="1" destOrd="0" parTransId="{B75E5625-A57D-43C5-BA88-BA28D086945C}" sibTransId="{059860E1-6634-4A75-983F-D3AC4973A0C1}"/>
    <dgm:cxn modelId="{E01189AE-1A4A-42DF-9FEB-E951E8765247}" srcId="{826FBD80-CDCE-407F-8A6A-376E13103817}" destId="{38AFD993-D6F3-443A-B4B1-FCCF520EA65E}" srcOrd="2" destOrd="0" parTransId="{5B8D5C72-5DC3-462F-B39D-BF4E2B8ED6DD}" sibTransId="{837DAC3D-9C1A-43C6-A2BC-5AB9B3C19170}"/>
    <dgm:cxn modelId="{357DA6B2-560F-4356-B447-468DEC1463BB}" srcId="{826FBD80-CDCE-407F-8A6A-376E13103817}" destId="{45B7E254-0ECF-4F9A-ADCE-C50AE3AE817B}" srcOrd="0" destOrd="0" parTransId="{47993431-5ABE-43BD-8554-554C7D507739}" sibTransId="{E2C9CD07-40E6-42C0-A175-06659A166090}"/>
    <dgm:cxn modelId="{4A4B30B5-39B5-45E1-AEF9-8723790BBB50}" type="presOf" srcId="{45B7E254-0ECF-4F9A-ADCE-C50AE3AE817B}" destId="{9CBE0339-A5CD-4104-8758-253B97A4BEC8}" srcOrd="0" destOrd="0" presId="urn:microsoft.com/office/officeart/2005/8/layout/default"/>
    <dgm:cxn modelId="{16C110E1-A409-4264-9C9A-629CC246F4DF}" srcId="{826FBD80-CDCE-407F-8A6A-376E13103817}" destId="{CEFDE63F-5B45-4460-9C1C-2F2436C34BC7}" srcOrd="3" destOrd="0" parTransId="{9D66C07D-620D-4E9A-9190-A101464299C0}" sibTransId="{4104046D-3A96-4E18-8ACD-4967290A8D76}"/>
    <dgm:cxn modelId="{C59FCEE9-97A3-41E0-AF87-E31AF9D17F62}" type="presOf" srcId="{826FBD80-CDCE-407F-8A6A-376E13103817}" destId="{3C8452AB-09D5-4479-A19F-489C53F496AD}" srcOrd="0" destOrd="0" presId="urn:microsoft.com/office/officeart/2005/8/layout/default"/>
    <dgm:cxn modelId="{1C00DBFC-1110-4208-BA9D-49BBDA7C560A}" srcId="{826FBD80-CDCE-407F-8A6A-376E13103817}" destId="{EA73146B-D020-4343-A72B-5893944A59D4}" srcOrd="5" destOrd="0" parTransId="{771550CE-3B33-4AB6-A9B7-433C4D9E604A}" sibTransId="{F60C3BAA-8F10-41B3-8110-162696108309}"/>
    <dgm:cxn modelId="{446F8BB4-0D3B-4EE9-950E-214456FFC4C8}" type="presParOf" srcId="{3C8452AB-09D5-4479-A19F-489C53F496AD}" destId="{9CBE0339-A5CD-4104-8758-253B97A4BEC8}" srcOrd="0" destOrd="0" presId="urn:microsoft.com/office/officeart/2005/8/layout/default"/>
    <dgm:cxn modelId="{0692CD5B-1E55-4B64-8C44-28811AA68C8B}" type="presParOf" srcId="{3C8452AB-09D5-4479-A19F-489C53F496AD}" destId="{D0E47AF6-743E-46B1-B1B4-D34596B71D20}" srcOrd="1" destOrd="0" presId="urn:microsoft.com/office/officeart/2005/8/layout/default"/>
    <dgm:cxn modelId="{75548B0D-F31F-4606-B678-04EB5EE5A9F8}" type="presParOf" srcId="{3C8452AB-09D5-4479-A19F-489C53F496AD}" destId="{ADB31A7B-3BA5-4707-A3D5-509E5AA4C562}" srcOrd="2" destOrd="0" presId="urn:microsoft.com/office/officeart/2005/8/layout/default"/>
    <dgm:cxn modelId="{AEBF3612-B23E-4C3A-8066-0FCDFE3E3EDA}" type="presParOf" srcId="{3C8452AB-09D5-4479-A19F-489C53F496AD}" destId="{D6324A26-7E25-4B29-8559-5C62D7F1559A}" srcOrd="3" destOrd="0" presId="urn:microsoft.com/office/officeart/2005/8/layout/default"/>
    <dgm:cxn modelId="{A4455606-9A6C-46F1-9625-EFCA08854A10}" type="presParOf" srcId="{3C8452AB-09D5-4479-A19F-489C53F496AD}" destId="{E9DB1396-00E2-44D2-8F80-F660839AF0E6}" srcOrd="4" destOrd="0" presId="urn:microsoft.com/office/officeart/2005/8/layout/default"/>
    <dgm:cxn modelId="{A45A5641-ED8F-43E5-A315-334D29B23DD5}" type="presParOf" srcId="{3C8452AB-09D5-4479-A19F-489C53F496AD}" destId="{1E736F3B-E15B-4C47-A56B-F8FAAC59EE50}" srcOrd="5" destOrd="0" presId="urn:microsoft.com/office/officeart/2005/8/layout/default"/>
    <dgm:cxn modelId="{FCA1848D-7C18-4AC2-9C5A-6B84BA0CAC03}" type="presParOf" srcId="{3C8452AB-09D5-4479-A19F-489C53F496AD}" destId="{85005A3B-1A98-4CA8-9EAC-5F3CDD238B19}" srcOrd="6" destOrd="0" presId="urn:microsoft.com/office/officeart/2005/8/layout/default"/>
    <dgm:cxn modelId="{DB5DD246-B54A-4029-AD9C-9DE93E1B0851}" type="presParOf" srcId="{3C8452AB-09D5-4479-A19F-489C53F496AD}" destId="{340CB663-A85B-464C-9758-0F1F92D5066A}" srcOrd="7" destOrd="0" presId="urn:microsoft.com/office/officeart/2005/8/layout/default"/>
    <dgm:cxn modelId="{30B23DA4-C2D2-45B9-9B6C-8A7CE9FDAA77}" type="presParOf" srcId="{3C8452AB-09D5-4479-A19F-489C53F496AD}" destId="{FB7B4B57-49D6-4D0C-9531-DAC2B9BA32E9}" srcOrd="8" destOrd="0" presId="urn:microsoft.com/office/officeart/2005/8/layout/default"/>
    <dgm:cxn modelId="{6E898804-DEBB-4EF5-BB9C-734779F5FEDE}" type="presParOf" srcId="{3C8452AB-09D5-4479-A19F-489C53F496AD}" destId="{88F31FA0-6CF9-4186-A22E-F53547ECC6C6}" srcOrd="9" destOrd="0" presId="urn:microsoft.com/office/officeart/2005/8/layout/default"/>
    <dgm:cxn modelId="{81AF25F8-F503-4239-BF72-5944D123370B}" type="presParOf" srcId="{3C8452AB-09D5-4479-A19F-489C53F496AD}" destId="{8C830AA9-86E2-488E-955F-47EB301934B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43435-7F69-480D-B28C-68D84E58EBD1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Excesiva burocracia y complejidad en la tramitación de expedientes que elimina la participación y corresponsabilidad privada</a:t>
          </a:r>
          <a:endParaRPr lang="en-US" sz="1600" kern="1200" dirty="0"/>
        </a:p>
      </dsp:txBody>
      <dsp:txXfrm>
        <a:off x="3080" y="587032"/>
        <a:ext cx="2444055" cy="1466433"/>
      </dsp:txXfrm>
    </dsp:sp>
    <dsp:sp modelId="{9AC843B3-A0A6-4EE9-91A8-E8462A466141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Sobrecarga en las tareas de la gestión de expedientes a pesar de la tramitación electrónica, cada día hay más papel.</a:t>
          </a:r>
          <a:endParaRPr lang="en-US" sz="1600" kern="1200"/>
        </a:p>
      </dsp:txBody>
      <dsp:txXfrm>
        <a:off x="2691541" y="587032"/>
        <a:ext cx="2444055" cy="1466433"/>
      </dsp:txXfrm>
    </dsp:sp>
    <dsp:sp modelId="{978F9F10-21E6-47AA-A2D5-0478A3713FA6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Reglamentación muy encorsetada y procedimientos diferentes en cada CCAA, lo que ha dificultado e imposibilitado la cooperación entre GALs.</a:t>
          </a:r>
          <a:endParaRPr lang="en-US" sz="1600" kern="1200" dirty="0"/>
        </a:p>
      </dsp:txBody>
      <dsp:txXfrm>
        <a:off x="5380002" y="587032"/>
        <a:ext cx="2444055" cy="1466433"/>
      </dsp:txXfrm>
    </dsp:sp>
    <dsp:sp modelId="{66F96510-E525-4277-BF15-58132A63C3CB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Vacío jurídico en la tramitación de expedientes y actuaciones propias de los GALs</a:t>
          </a:r>
          <a:endParaRPr lang="en-US" sz="1600" kern="1200"/>
        </a:p>
      </dsp:txBody>
      <dsp:txXfrm>
        <a:off x="8068463" y="587032"/>
        <a:ext cx="2444055" cy="1466433"/>
      </dsp:txXfrm>
    </dsp:sp>
    <dsp:sp modelId="{0F7C132D-BEDE-429F-B6B8-B1EAA739244E}">
      <dsp:nvSpPr>
        <dsp:cNvPr id="0" name=""/>
        <dsp:cNvSpPr/>
      </dsp:nvSpPr>
      <dsp:spPr>
        <a:xfrm>
          <a:off x="1347311" y="2297871"/>
          <a:ext cx="2444055" cy="146643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Perdida en las competencias de los GALs con reducción de funciones.</a:t>
          </a:r>
          <a:endParaRPr lang="en-US" sz="1600" kern="1200" dirty="0"/>
        </a:p>
      </dsp:txBody>
      <dsp:txXfrm>
        <a:off x="1347311" y="2297871"/>
        <a:ext cx="2444055" cy="1466433"/>
      </dsp:txXfrm>
    </dsp:sp>
    <dsp:sp modelId="{F690F63E-CAF5-4DD0-B626-B0E2E212EED8}">
      <dsp:nvSpPr>
        <dsp:cNvPr id="0" name=""/>
        <dsp:cNvSpPr/>
      </dsp:nvSpPr>
      <dsp:spPr>
        <a:xfrm>
          <a:off x="4035772" y="2297871"/>
          <a:ext cx="2444055" cy="146643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Sus funciones son meramente administrativas ya que proponen pero no conceden</a:t>
          </a:r>
          <a:endParaRPr lang="en-US" sz="1600" kern="1200" dirty="0"/>
        </a:p>
      </dsp:txBody>
      <dsp:txXfrm>
        <a:off x="4035772" y="2297871"/>
        <a:ext cx="2444055" cy="1466433"/>
      </dsp:txXfrm>
    </dsp:sp>
    <dsp:sp modelId="{16CB6565-4777-439B-918D-C4602F64E008}">
      <dsp:nvSpPr>
        <dsp:cNvPr id="0" name=""/>
        <dsp:cNvSpPr/>
      </dsp:nvSpPr>
      <dsp:spPr>
        <a:xfrm>
          <a:off x="6724233" y="2297871"/>
          <a:ext cx="2444055" cy="146643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Criterios diferentes de los órganos de decisión, en la interpretación de los expedientes (Servicio de Desarrollo, Autoridad de Gestión, Intervención </a:t>
          </a:r>
          <a:r>
            <a:rPr lang="es-ES" sz="1600" kern="1200" dirty="0" err="1"/>
            <a:t>etc</a:t>
          </a:r>
          <a:r>
            <a:rPr lang="es-ES" sz="1600" kern="1200" dirty="0"/>
            <a:t>)</a:t>
          </a:r>
          <a:endParaRPr lang="en-US" sz="1600" kern="1200" dirty="0"/>
        </a:p>
      </dsp:txBody>
      <dsp:txXfrm>
        <a:off x="6724233" y="2297871"/>
        <a:ext cx="2444055" cy="1466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E0339-A5CD-4104-8758-253B97A4BEC8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Simplificación en la tramitación de expedientes (no significa quitar trámites obligatorios)</a:t>
          </a:r>
          <a:endParaRPr lang="en-US" sz="2200" kern="1200"/>
        </a:p>
      </dsp:txBody>
      <dsp:txXfrm>
        <a:off x="0" y="39687"/>
        <a:ext cx="3286125" cy="1971675"/>
      </dsp:txXfrm>
    </dsp:sp>
    <dsp:sp modelId="{ADB31A7B-3BA5-4707-A3D5-509E5AA4C562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Marco reglamentario común procedimientos Leader a nivel nacional </a:t>
          </a:r>
          <a:endParaRPr lang="en-US" sz="2200" kern="1200" dirty="0"/>
        </a:p>
      </dsp:txBody>
      <dsp:txXfrm>
        <a:off x="3614737" y="39687"/>
        <a:ext cx="3286125" cy="1971675"/>
      </dsp:txXfrm>
    </dsp:sp>
    <dsp:sp modelId="{E9DB1396-00E2-44D2-8F80-F660839AF0E6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Definir un marco jurídico para los GALs definido que ofrezca seguridad en la tramitación de la metodología LEADER</a:t>
          </a:r>
          <a:endParaRPr lang="en-US" sz="2200" kern="1200" dirty="0"/>
        </a:p>
      </dsp:txBody>
      <dsp:txXfrm>
        <a:off x="7229475" y="39687"/>
        <a:ext cx="3286125" cy="1971675"/>
      </dsp:txXfrm>
    </dsp:sp>
    <dsp:sp modelId="{85005A3B-1A98-4CA8-9EAC-5F3CDD238B19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Confianza en la gobernanza y gestión de los GALs como eje dinamizador y vertebrador de los territorios rurales</a:t>
          </a:r>
          <a:endParaRPr lang="en-US" sz="2200" kern="1200"/>
        </a:p>
      </dsp:txBody>
      <dsp:txXfrm>
        <a:off x="0" y="2339975"/>
        <a:ext cx="3286125" cy="1971675"/>
      </dsp:txXfrm>
    </dsp:sp>
    <dsp:sp modelId="{FB7B4B57-49D6-4D0C-9531-DAC2B9BA32E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Unificación de criterios entre los órganos de decisión en la aplicación de la metodología LEADER </a:t>
          </a:r>
          <a:endParaRPr lang="en-US" sz="2200" kern="1200"/>
        </a:p>
      </dsp:txBody>
      <dsp:txXfrm>
        <a:off x="3614737" y="2339975"/>
        <a:ext cx="3286125" cy="1971675"/>
      </dsp:txXfrm>
    </dsp:sp>
    <dsp:sp modelId="{8C830AA9-86E2-488E-955F-47EB301934BA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Criterios comunes para realizar la cooperación entre GALs </a:t>
          </a:r>
          <a:endParaRPr lang="en-US" sz="2200" kern="1200"/>
        </a:p>
      </dsp:txBody>
      <dsp:txXfrm>
        <a:off x="7229475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3D308-8477-245D-F79F-12CE24593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31757F-1255-A5DB-B4F5-C75CE43D4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7BF6D0-2A1E-D79D-6E64-E5B825B17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27E1-F43D-416E-8E6A-09992E5ABA68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DAA3B0-D827-95D7-4ABF-975B406EF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CA6C99-9F7E-B8C0-62C7-1C0EDF3D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1F6-CFE3-4EB4-B20E-A35320879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705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5184E-6C20-D534-A203-92F7DFAB3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CF0C25-061F-BD3E-8E0D-C86C2C49B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B56DE-15BD-4FDB-2ADE-B8BB15D4A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27E1-F43D-416E-8E6A-09992E5ABA68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C1ADCA-8B18-19F5-24F8-968E9BF8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A53178-6D7A-07F0-0891-394E4E36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1F6-CFE3-4EB4-B20E-A35320879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5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2F80F0-0CFA-F3C9-B7FD-2778F15C0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4C9357-F847-F505-D05E-725EF005C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1001D2-EE6D-BD82-90BD-0D0A6B31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27E1-F43D-416E-8E6A-09992E5ABA68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EAC6B4-0C7E-E874-C428-864E3BB38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4A876D-305C-14D0-31A0-D9043DD72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1F6-CFE3-4EB4-B20E-A35320879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20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ADFAC-0BAE-3A0F-8BB5-44610E496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36D050-E4EC-DD1B-FF18-BA7AE9792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CA928F-056D-1155-8EF5-793904F51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27E1-F43D-416E-8E6A-09992E5ABA68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44FC64-FCD6-A1E2-2EE9-5D9767B0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CDBD7E-FFFA-9225-118F-58A08ADB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1F6-CFE3-4EB4-B20E-A35320879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37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EBD0B9-358E-78F3-A21D-F333DAEFF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1E4EAF-7509-6445-1233-DE0125523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62180D-533F-A6DF-59ED-6CBD6E0CB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27E1-F43D-416E-8E6A-09992E5ABA68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F34E7A-6E5E-1FDB-C379-0C58C45EF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1978D8-74C7-82AA-1081-3BC820D6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1F6-CFE3-4EB4-B20E-A35320879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56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90E166-2D16-92C8-34B7-61F64190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9E4267-90F2-E112-4149-811682D51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A1BC61-7A72-1C4A-2597-453F2282E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0FDD8B-6DD2-CD28-A428-32554EB05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27E1-F43D-416E-8E6A-09992E5ABA68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11A35F-9562-0407-7DA8-96D16348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61D205-512B-5F56-4ADA-871D412D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1F6-CFE3-4EB4-B20E-A35320879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9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8E40A-7C01-7238-B53F-9BC8CD882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3A8BBD-2E95-CEC2-AC22-39E0BB6F0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C4B8BA-C03C-B7A1-BBF7-E78B25155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E93D78-2035-F2B0-4B05-4C1380AD5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9C8EB4-DD5D-9C62-0EBD-D9A443603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676835-0849-786F-0549-4FD202006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27E1-F43D-416E-8E6A-09992E5ABA68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F319DF-6754-BE03-3EA1-B4F40FA1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782BC1-3299-78CB-D09D-29929D530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1F6-CFE3-4EB4-B20E-A35320879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12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A0D8D-FF18-94A0-F34A-A7B5A8F6B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6724594-F1AD-7B8C-0298-46A32DF2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27E1-F43D-416E-8E6A-09992E5ABA68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540D5D-96DD-3DB5-8552-3116F0C94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E82B8A-9E5F-140B-8D36-305E8F4F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1F6-CFE3-4EB4-B20E-A35320879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21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554303-532E-21C8-9890-A359ADD3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27E1-F43D-416E-8E6A-09992E5ABA68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1141D98-A28B-FED7-DD5D-29388361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9E9FF2-A903-611A-6384-B04F188E8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1F6-CFE3-4EB4-B20E-A35320879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59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D76551-A67B-5295-96E1-CE024B1B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7AEF9B-959A-7464-04B7-7C7EF31C3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8980AA-9663-FA49-A990-0B7E0749C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1E94B2-98A7-1EEF-1376-040E2B237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27E1-F43D-416E-8E6A-09992E5ABA68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6A6D73-A63C-F6FF-3FBF-E2C65C07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CA7FAB-1855-CBB3-FB4B-595F6959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1F6-CFE3-4EB4-B20E-A35320879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37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767AE-0403-284E-C2D7-5AEA0DFDE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9DDC13-7AF9-F309-CCAE-12965A37E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FB74E1-5549-76CF-9C55-ACAFAF6FF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128AFC-BD6C-C129-EAA7-5CF989B36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27E1-F43D-416E-8E6A-09992E5ABA68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840C9B-9F15-09CD-B439-06C53C4C3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CF245C-55A3-D7D4-3EE6-19203C9AD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1F6-CFE3-4EB4-B20E-A35320879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66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58A872-4EC9-FEC3-EAEE-2ABE638B3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C602EC-2491-4970-D3FB-E0BFB8D7D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86E014-CED4-1577-2045-9F9F389622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A27E1-F43D-416E-8E6A-09992E5ABA68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06A521-B823-A904-4B22-8D23E36FA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6D8D69-1467-2E1E-99D5-066833923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371F6-CFE3-4EB4-B20E-A353208799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21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FE9D057-0FE8-4706-7F08-65C4746EE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1872632"/>
          </a:xfrm>
        </p:spPr>
        <p:txBody>
          <a:bodyPr>
            <a:normAutofit/>
          </a:bodyPr>
          <a:lstStyle/>
          <a:p>
            <a:r>
              <a:rPr lang="es-ES" sz="5000" dirty="0">
                <a:latin typeface="+mn-lt"/>
              </a:rPr>
              <a:t>Los procedimientos de gestión de Leader en España: Presente y futuro</a:t>
            </a:r>
            <a:br>
              <a:rPr lang="es-ES" sz="5000" dirty="0">
                <a:latin typeface="+mn-lt"/>
              </a:rPr>
            </a:br>
            <a:endParaRPr lang="es-ES" sz="2800" dirty="0"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328692-9CE1-61BB-FF3A-A49A47498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es-ES" b="1" dirty="0"/>
              <a:t>José Luis Tornero Carpena</a:t>
            </a:r>
          </a:p>
          <a:p>
            <a:pPr algn="r"/>
            <a:r>
              <a:rPr lang="es-ES" b="1" dirty="0"/>
              <a:t>ADRI Vega del Segura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AD36D3B-8A95-8D24-B086-E7007A5219BD}"/>
              </a:ext>
            </a:extLst>
          </p:cNvPr>
          <p:cNvSpPr txBox="1">
            <a:spLocks/>
          </p:cNvSpPr>
          <p:nvPr/>
        </p:nvSpPr>
        <p:spPr>
          <a:xfrm>
            <a:off x="674426" y="3683308"/>
            <a:ext cx="10506455" cy="18726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latin typeface="+mn-lt"/>
              </a:rPr>
              <a:t>EL PROCEDIMIENTO DE GESTIÓN LEADER EN LA REGION DE MURCIA</a:t>
            </a:r>
            <a:br>
              <a:rPr lang="es-ES" sz="5000" dirty="0">
                <a:latin typeface="+mn-lt"/>
              </a:rPr>
            </a:br>
            <a:br>
              <a:rPr lang="es-ES" sz="5000" dirty="0">
                <a:latin typeface="+mn-lt"/>
              </a:rPr>
            </a:br>
            <a:endParaRPr lang="es-ES" sz="5000" dirty="0">
              <a:latin typeface="+mn-lt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5A54418-1C18-2B29-4F63-18D21C19158D}"/>
              </a:ext>
            </a:extLst>
          </p:cNvPr>
          <p:cNvSpPr txBox="1"/>
          <p:nvPr/>
        </p:nvSpPr>
        <p:spPr>
          <a:xfrm>
            <a:off x="3044564" y="2762185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>
                <a:latin typeface="+mn-lt"/>
              </a:rPr>
              <a:t>Jornada Reader 29 de septiembre de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672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914257E-1E2A-4AC7-89EC-1FB65C9C0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3E1C8F1-97F5-489C-8308-958F09657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1269336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B4CBEE-59F7-D55F-2EAC-094FDE6B2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584" y="259342"/>
            <a:ext cx="6805825" cy="7429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u="sng" kern="1200" dirty="0">
                <a:latin typeface="+mj-lt"/>
                <a:ea typeface="+mj-ea"/>
                <a:cs typeface="+mj-cs"/>
              </a:rPr>
              <a:t>SOLICITUD DE AYUDA - CONCESIÓN</a:t>
            </a:r>
          </a:p>
        </p:txBody>
      </p: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B6921D90-77A8-638C-BD3F-CDEA6D2FAE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9" r="2264" b="5168"/>
          <a:stretch/>
        </p:blipFill>
        <p:spPr>
          <a:xfrm>
            <a:off x="1086484" y="1002293"/>
            <a:ext cx="10400666" cy="5275677"/>
          </a:xfrm>
          <a:prstGeom prst="rect">
            <a:avLst/>
          </a:prstGeom>
        </p:spPr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EB62645-D4DA-4E99-8344-B1536F63D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7088" y="6277971"/>
            <a:ext cx="6884912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914257E-1E2A-4AC7-89EC-1FB65C9C0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3E1C8F1-97F5-489C-8308-958F09657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1269336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F4B4591-EDF1-A746-E272-455E2730D727}"/>
              </a:ext>
            </a:extLst>
          </p:cNvPr>
          <p:cNvSpPr txBox="1">
            <a:spLocks/>
          </p:cNvSpPr>
          <p:nvPr/>
        </p:nvSpPr>
        <p:spPr>
          <a:xfrm>
            <a:off x="2452688" y="400050"/>
            <a:ext cx="7649239" cy="742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3300" b="1" u="sng" kern="1200" dirty="0">
                <a:latin typeface="+mj-lt"/>
                <a:ea typeface="+mj-ea"/>
                <a:cs typeface="+mj-cs"/>
              </a:rPr>
              <a:t>SOLICITUD DE PAGO – FIN PROCEDIMIENTO</a:t>
            </a:r>
          </a:p>
        </p:txBody>
      </p: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F858FE27-0941-6589-B3D1-AC3ECCD7DA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2485" r="4111" b="5778"/>
          <a:stretch/>
        </p:blipFill>
        <p:spPr>
          <a:xfrm>
            <a:off x="1171575" y="1290420"/>
            <a:ext cx="9668016" cy="5167530"/>
          </a:xfrm>
          <a:prstGeom prst="rect">
            <a:avLst/>
          </a:pr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EB62645-D4DA-4E99-8344-B1536F63D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7088" y="6277971"/>
            <a:ext cx="6884912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1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091282F-38D2-6EFC-45BD-D9F2FC930BAE}"/>
              </a:ext>
            </a:extLst>
          </p:cNvPr>
          <p:cNvSpPr txBox="1"/>
          <p:nvPr/>
        </p:nvSpPr>
        <p:spPr>
          <a:xfrm>
            <a:off x="1280183" y="690338"/>
            <a:ext cx="5909410" cy="51437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57188" lvl="0" indent="-357188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Convocatoria abierta durante 12 meses (enero a diciembre)</a:t>
            </a:r>
            <a:endParaRPr lang="es-ES" sz="1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Solicitud 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 través de la aplicación informática CREA para gestión de expedientes Leader). La solicitud se presenta en la Oficina Leader</a:t>
            </a:r>
          </a:p>
          <a:p>
            <a:pPr marL="342900" lvl="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Informe cotejo documental</a:t>
            </a:r>
          </a:p>
          <a:p>
            <a:pPr marL="342900" lvl="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Notificación al beneficiario (subsanación o archivo)</a:t>
            </a:r>
          </a:p>
          <a:p>
            <a:pPr marL="342900" lvl="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Acta de No Inicio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34290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Moderación de costes</a:t>
            </a:r>
          </a:p>
          <a:p>
            <a:pPr marL="34290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Informe de v</a:t>
            </a: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iabilidad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34290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Dictamen de elegibilidad</a:t>
            </a:r>
          </a:p>
          <a:p>
            <a:pPr marL="34290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Baremación</a:t>
            </a:r>
          </a:p>
          <a:p>
            <a:pPr lvl="1" algn="ctr">
              <a:lnSpc>
                <a:spcPct val="105000"/>
              </a:lnSpc>
              <a:spcAft>
                <a:spcPts val="400"/>
              </a:spcAft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CONTROL ADMINISTRATIVO GRUPO </a:t>
            </a:r>
          </a:p>
          <a:p>
            <a:pPr lvl="1" algn="ctr">
              <a:lnSpc>
                <a:spcPct val="105000"/>
              </a:lnSpc>
              <a:spcAft>
                <a:spcPts val="400"/>
              </a:spcAft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 MESES</a:t>
            </a:r>
            <a:endParaRPr lang="es-ES" sz="16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Comité Evaluador propone a la Junta Directiva y la propuesta se envía a la Administración. (Conflicto de intereses)</a:t>
            </a:r>
          </a:p>
          <a:p>
            <a:pPr marL="34290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>
                <a:latin typeface="Calibri" panose="020F0502020204030204" pitchFamily="34" charset="0"/>
                <a:ea typeface="Calibri" panose="020F0502020204030204" pitchFamily="34" charset="0"/>
              </a:rPr>
              <a:t>Firma </a:t>
            </a: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concesión beneficiario</a:t>
            </a:r>
          </a:p>
          <a:p>
            <a:pPr marL="34290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Plazo de ejecución y notificación al beneficiario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446C0E03-92E6-2F51-BB4D-640D3CE527ED}"/>
              </a:ext>
            </a:extLst>
          </p:cNvPr>
          <p:cNvSpPr/>
          <p:nvPr/>
        </p:nvSpPr>
        <p:spPr>
          <a:xfrm>
            <a:off x="125268" y="2863609"/>
            <a:ext cx="1116000" cy="10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Grupo</a:t>
            </a: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318EBD66-013F-D158-B458-E8CE9745C568}"/>
              </a:ext>
            </a:extLst>
          </p:cNvPr>
          <p:cNvCxnSpPr>
            <a:cxnSpLocks/>
          </p:cNvCxnSpPr>
          <p:nvPr/>
        </p:nvCxnSpPr>
        <p:spPr>
          <a:xfrm>
            <a:off x="9105834" y="1233202"/>
            <a:ext cx="5868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ítulo 18">
            <a:extLst>
              <a:ext uri="{FF2B5EF4-FFF2-40B4-BE49-F238E27FC236}">
                <a16:creationId xmlns:a16="http://schemas.microsoft.com/office/drawing/2014/main" id="{7897FA4B-AF98-0D03-EAC5-89F98C59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0428" y="1008857"/>
            <a:ext cx="1904580" cy="63391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" sz="1600" b="1" dirty="0"/>
              <a:t>Informe de subvencionalidad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D5096143-4EBB-4C38-F267-BB32948926FD}"/>
              </a:ext>
            </a:extLst>
          </p:cNvPr>
          <p:cNvCxnSpPr>
            <a:cxnSpLocks/>
          </p:cNvCxnSpPr>
          <p:nvPr/>
        </p:nvCxnSpPr>
        <p:spPr>
          <a:xfrm>
            <a:off x="8787048" y="1465602"/>
            <a:ext cx="0" cy="534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 29">
            <a:extLst>
              <a:ext uri="{FF2B5EF4-FFF2-40B4-BE49-F238E27FC236}">
                <a16:creationId xmlns:a16="http://schemas.microsoft.com/office/drawing/2014/main" id="{4CF3A0DC-7FA4-DE22-28B6-77453CE73197}"/>
              </a:ext>
            </a:extLst>
          </p:cNvPr>
          <p:cNvSpPr/>
          <p:nvPr/>
        </p:nvSpPr>
        <p:spPr>
          <a:xfrm>
            <a:off x="7577227" y="784256"/>
            <a:ext cx="1610436" cy="633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Administración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C302B7F4-2FDF-0AB1-9158-618AB971591E}"/>
              </a:ext>
            </a:extLst>
          </p:cNvPr>
          <p:cNvSpPr/>
          <p:nvPr/>
        </p:nvSpPr>
        <p:spPr>
          <a:xfrm>
            <a:off x="7304908" y="2237889"/>
            <a:ext cx="1610436" cy="665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Administración</a:t>
            </a:r>
          </a:p>
        </p:txBody>
      </p:sp>
      <p:sp>
        <p:nvSpPr>
          <p:cNvPr id="42" name="Título 18">
            <a:extLst>
              <a:ext uri="{FF2B5EF4-FFF2-40B4-BE49-F238E27FC236}">
                <a16:creationId xmlns:a16="http://schemas.microsoft.com/office/drawing/2014/main" id="{753AD1A0-DCBE-456D-EE7C-03BD7B9EB3FE}"/>
              </a:ext>
            </a:extLst>
          </p:cNvPr>
          <p:cNvSpPr txBox="1">
            <a:spLocks/>
          </p:cNvSpPr>
          <p:nvPr/>
        </p:nvSpPr>
        <p:spPr>
          <a:xfrm>
            <a:off x="9514576" y="1853802"/>
            <a:ext cx="2267151" cy="5074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b="1" dirty="0"/>
              <a:t>Propuesta Resolución Provisional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DBD58D42-3DA5-E2B5-01E0-87387E0695C1}"/>
              </a:ext>
            </a:extLst>
          </p:cNvPr>
          <p:cNvCxnSpPr>
            <a:cxnSpLocks/>
          </p:cNvCxnSpPr>
          <p:nvPr/>
        </p:nvCxnSpPr>
        <p:spPr>
          <a:xfrm flipV="1">
            <a:off x="8961335" y="2169310"/>
            <a:ext cx="437926" cy="182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1E540339-209B-1D47-0145-1946B82ED3AB}"/>
              </a:ext>
            </a:extLst>
          </p:cNvPr>
          <p:cNvCxnSpPr>
            <a:cxnSpLocks/>
          </p:cNvCxnSpPr>
          <p:nvPr/>
        </p:nvCxnSpPr>
        <p:spPr>
          <a:xfrm>
            <a:off x="8190974" y="3001516"/>
            <a:ext cx="0" cy="423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ángulo 47">
            <a:extLst>
              <a:ext uri="{FF2B5EF4-FFF2-40B4-BE49-F238E27FC236}">
                <a16:creationId xmlns:a16="http://schemas.microsoft.com/office/drawing/2014/main" id="{E52367E4-414A-2F6A-D4FA-6C91A369E762}"/>
              </a:ext>
            </a:extLst>
          </p:cNvPr>
          <p:cNvSpPr/>
          <p:nvPr/>
        </p:nvSpPr>
        <p:spPr>
          <a:xfrm>
            <a:off x="7569862" y="4749463"/>
            <a:ext cx="1610436" cy="65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Administración</a:t>
            </a:r>
          </a:p>
        </p:txBody>
      </p:sp>
      <p:sp>
        <p:nvSpPr>
          <p:cNvPr id="53" name="Título 18">
            <a:extLst>
              <a:ext uri="{FF2B5EF4-FFF2-40B4-BE49-F238E27FC236}">
                <a16:creationId xmlns:a16="http://schemas.microsoft.com/office/drawing/2014/main" id="{95C53A3B-7B4F-3768-51CD-EA4CA489491F}"/>
              </a:ext>
            </a:extLst>
          </p:cNvPr>
          <p:cNvSpPr txBox="1">
            <a:spLocks/>
          </p:cNvSpPr>
          <p:nvPr/>
        </p:nvSpPr>
        <p:spPr>
          <a:xfrm>
            <a:off x="7375146" y="3555608"/>
            <a:ext cx="2003256" cy="676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b="1" dirty="0"/>
              <a:t>Propuesta Resolución Definitiva</a:t>
            </a:r>
          </a:p>
        </p:txBody>
      </p:sp>
      <p:sp>
        <p:nvSpPr>
          <p:cNvPr id="55" name="Título 18">
            <a:extLst>
              <a:ext uri="{FF2B5EF4-FFF2-40B4-BE49-F238E27FC236}">
                <a16:creationId xmlns:a16="http://schemas.microsoft.com/office/drawing/2014/main" id="{DCDCB9DE-F7C5-7C1C-CEF4-3A4EDF2F40B4}"/>
              </a:ext>
            </a:extLst>
          </p:cNvPr>
          <p:cNvSpPr txBox="1">
            <a:spLocks/>
          </p:cNvSpPr>
          <p:nvPr/>
        </p:nvSpPr>
        <p:spPr>
          <a:xfrm>
            <a:off x="9898494" y="4749463"/>
            <a:ext cx="1325997" cy="676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b="1" dirty="0"/>
              <a:t>CONCESIÓN</a:t>
            </a:r>
          </a:p>
        </p:txBody>
      </p: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E65DEC27-3F85-0446-362A-F47E6EC729B4}"/>
              </a:ext>
            </a:extLst>
          </p:cNvPr>
          <p:cNvCxnSpPr>
            <a:cxnSpLocks/>
          </p:cNvCxnSpPr>
          <p:nvPr/>
        </p:nvCxnSpPr>
        <p:spPr>
          <a:xfrm>
            <a:off x="9130519" y="5112816"/>
            <a:ext cx="5868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ítulo 18">
            <a:extLst>
              <a:ext uri="{FF2B5EF4-FFF2-40B4-BE49-F238E27FC236}">
                <a16:creationId xmlns:a16="http://schemas.microsoft.com/office/drawing/2014/main" id="{58575872-E9ED-9918-04DD-346C223A6287}"/>
              </a:ext>
            </a:extLst>
          </p:cNvPr>
          <p:cNvSpPr txBox="1">
            <a:spLocks/>
          </p:cNvSpPr>
          <p:nvPr/>
        </p:nvSpPr>
        <p:spPr>
          <a:xfrm>
            <a:off x="7429095" y="5818195"/>
            <a:ext cx="4367284" cy="6764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b="1" dirty="0"/>
              <a:t>CONTROL ADMINISTRATIVO </a:t>
            </a:r>
          </a:p>
          <a:p>
            <a:pPr algn="ctr"/>
            <a:r>
              <a:rPr lang="es-ES" sz="1600" b="1" dirty="0"/>
              <a:t>10 MESES</a:t>
            </a:r>
          </a:p>
        </p:txBody>
      </p:sp>
      <p:sp>
        <p:nvSpPr>
          <p:cNvPr id="58" name="Título 18">
            <a:extLst>
              <a:ext uri="{FF2B5EF4-FFF2-40B4-BE49-F238E27FC236}">
                <a16:creationId xmlns:a16="http://schemas.microsoft.com/office/drawing/2014/main" id="{041B392A-D829-3A07-DBA0-A5EADB313308}"/>
              </a:ext>
            </a:extLst>
          </p:cNvPr>
          <p:cNvSpPr txBox="1">
            <a:spLocks/>
          </p:cNvSpPr>
          <p:nvPr/>
        </p:nvSpPr>
        <p:spPr>
          <a:xfrm>
            <a:off x="125268" y="170770"/>
            <a:ext cx="7255703" cy="3669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200" b="1" dirty="0">
                <a:solidFill>
                  <a:schemeClr val="accent5">
                    <a:lumMod val="75000"/>
                  </a:schemeClr>
                </a:solidFill>
              </a:rPr>
              <a:t>SOLICITUD DE AYUDA – CONCESIÓN</a:t>
            </a:r>
            <a:r>
              <a:rPr lang="es-ES" sz="2200" b="1" dirty="0"/>
              <a:t>               21 MESES 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E49FA97E-0FE7-2881-1E92-5F9FD7AEF740}"/>
              </a:ext>
            </a:extLst>
          </p:cNvPr>
          <p:cNvCxnSpPr>
            <a:cxnSpLocks/>
          </p:cNvCxnSpPr>
          <p:nvPr/>
        </p:nvCxnSpPr>
        <p:spPr>
          <a:xfrm>
            <a:off x="4861932" y="323385"/>
            <a:ext cx="8251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711144BD-D863-C4FE-4A29-A7468DD539BF}"/>
              </a:ext>
            </a:extLst>
          </p:cNvPr>
          <p:cNvCxnSpPr/>
          <p:nvPr/>
        </p:nvCxnSpPr>
        <p:spPr>
          <a:xfrm>
            <a:off x="2157960" y="4291445"/>
            <a:ext cx="44238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2EA34672-1DC6-1900-FE79-A25038858EBB}"/>
              </a:ext>
            </a:extLst>
          </p:cNvPr>
          <p:cNvCxnSpPr/>
          <p:nvPr/>
        </p:nvCxnSpPr>
        <p:spPr>
          <a:xfrm>
            <a:off x="7456099" y="6141230"/>
            <a:ext cx="44238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id="{CB057903-0A63-AFA5-7967-629DB4548B1E}"/>
              </a:ext>
            </a:extLst>
          </p:cNvPr>
          <p:cNvCxnSpPr/>
          <p:nvPr/>
        </p:nvCxnSpPr>
        <p:spPr>
          <a:xfrm flipV="1">
            <a:off x="8106937" y="417303"/>
            <a:ext cx="1585751" cy="3669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8">
            <a:extLst>
              <a:ext uri="{FF2B5EF4-FFF2-40B4-BE49-F238E27FC236}">
                <a16:creationId xmlns:a16="http://schemas.microsoft.com/office/drawing/2014/main" id="{BB6EFF70-9F32-281C-BB69-E8A67644AB56}"/>
              </a:ext>
            </a:extLst>
          </p:cNvPr>
          <p:cNvSpPr txBox="1">
            <a:spLocks/>
          </p:cNvSpPr>
          <p:nvPr/>
        </p:nvSpPr>
        <p:spPr>
          <a:xfrm>
            <a:off x="9717373" y="212338"/>
            <a:ext cx="1904580" cy="633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b="1" dirty="0"/>
              <a:t>Control del 100% de los expedientes</a:t>
            </a: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A048B501-DABE-9CF5-4ACB-9AED01DC3CA9}"/>
              </a:ext>
            </a:extLst>
          </p:cNvPr>
          <p:cNvCxnSpPr>
            <a:cxnSpLocks/>
          </p:cNvCxnSpPr>
          <p:nvPr/>
        </p:nvCxnSpPr>
        <p:spPr>
          <a:xfrm>
            <a:off x="9422715" y="3975494"/>
            <a:ext cx="452656" cy="3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8">
            <a:extLst>
              <a:ext uri="{FF2B5EF4-FFF2-40B4-BE49-F238E27FC236}">
                <a16:creationId xmlns:a16="http://schemas.microsoft.com/office/drawing/2014/main" id="{AADECA5A-5384-DF8B-F4C7-878C5B8E5F24}"/>
              </a:ext>
            </a:extLst>
          </p:cNvPr>
          <p:cNvSpPr txBox="1">
            <a:spLocks/>
          </p:cNvSpPr>
          <p:nvPr/>
        </p:nvSpPr>
        <p:spPr>
          <a:xfrm>
            <a:off x="9898494" y="3569898"/>
            <a:ext cx="2003256" cy="676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400" b="1" dirty="0"/>
              <a:t>Notificación Propuesta Resolución Definitiva</a:t>
            </a:r>
          </a:p>
        </p:txBody>
      </p:sp>
      <p:sp>
        <p:nvSpPr>
          <p:cNvPr id="3" name="Título 18">
            <a:extLst>
              <a:ext uri="{FF2B5EF4-FFF2-40B4-BE49-F238E27FC236}">
                <a16:creationId xmlns:a16="http://schemas.microsoft.com/office/drawing/2014/main" id="{FA0B6191-5178-BEE2-DB83-CF6C071D974E}"/>
              </a:ext>
            </a:extLst>
          </p:cNvPr>
          <p:cNvSpPr txBox="1">
            <a:spLocks/>
          </p:cNvSpPr>
          <p:nvPr/>
        </p:nvSpPr>
        <p:spPr>
          <a:xfrm>
            <a:off x="9668035" y="2819950"/>
            <a:ext cx="2003256" cy="478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400" b="1" dirty="0"/>
              <a:t>Notificación Propuesta Resolución Provisional</a:t>
            </a: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E3A5D859-72CA-CD1E-A517-209F2E79BA6B}"/>
              </a:ext>
            </a:extLst>
          </p:cNvPr>
          <p:cNvCxnSpPr>
            <a:cxnSpLocks/>
          </p:cNvCxnSpPr>
          <p:nvPr/>
        </p:nvCxnSpPr>
        <p:spPr>
          <a:xfrm>
            <a:off x="10659302" y="2361259"/>
            <a:ext cx="0" cy="423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947C9272-F876-554A-14A0-B464F0ACD749}"/>
              </a:ext>
            </a:extLst>
          </p:cNvPr>
          <p:cNvCxnSpPr>
            <a:cxnSpLocks/>
          </p:cNvCxnSpPr>
          <p:nvPr/>
        </p:nvCxnSpPr>
        <p:spPr>
          <a:xfrm>
            <a:off x="8767008" y="4291445"/>
            <a:ext cx="0" cy="423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55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091282F-38D2-6EFC-45BD-D9F2FC930BAE}"/>
              </a:ext>
            </a:extLst>
          </p:cNvPr>
          <p:cNvSpPr txBox="1"/>
          <p:nvPr/>
        </p:nvSpPr>
        <p:spPr>
          <a:xfrm>
            <a:off x="1370463" y="940237"/>
            <a:ext cx="5595582" cy="36458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Solicitud de pago 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 través de la aplicación informática CREA para gestión de expedientes Leader). La solicitud se presenta en la Oficina Leader.</a:t>
            </a:r>
          </a:p>
          <a:p>
            <a:pPr marL="342900" lvl="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Control administrativo</a:t>
            </a:r>
            <a:endParaRPr lang="es-ES" sz="1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Visita (control sobre el terreno) y el Acta de certificación (parcial y final)</a:t>
            </a:r>
          </a:p>
          <a:p>
            <a:pPr marL="342900" lvl="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Certificación parcial o final</a:t>
            </a:r>
            <a:endParaRPr lang="es-ES" sz="1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Subsanación de deficiencias</a:t>
            </a:r>
          </a:p>
          <a:p>
            <a:pPr lvl="1" algn="ctr">
              <a:lnSpc>
                <a:spcPct val="105000"/>
              </a:lnSpc>
              <a:spcAft>
                <a:spcPts val="600"/>
              </a:spcAft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CONTROL ADMINISTRATIVO GRUPO </a:t>
            </a:r>
          </a:p>
          <a:p>
            <a:pPr lvl="1" algn="ctr">
              <a:lnSpc>
                <a:spcPct val="105000"/>
              </a:lnSpc>
              <a:spcAft>
                <a:spcPts val="600"/>
              </a:spcAft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1 </a:t>
            </a: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MES (Enero, Mayo y Septiembre) </a:t>
            </a:r>
            <a:endParaRPr lang="es-ES" sz="16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Notificación de la Orden de pago al beneficiario</a:t>
            </a:r>
          </a:p>
          <a:p>
            <a:pPr marL="342900" indent="-342900" algn="just">
              <a:lnSpc>
                <a:spcPct val="10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s-ES" sz="1600" b="1" dirty="0">
                <a:latin typeface="Calibri" panose="020F0502020204030204" pitchFamily="34" charset="0"/>
                <a:ea typeface="Calibri" panose="020F0502020204030204" pitchFamily="34" charset="0"/>
              </a:rPr>
              <a:t>Publicación de la ayuda página web Grupo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446C0E03-92E6-2F51-BB4D-640D3CE527ED}"/>
              </a:ext>
            </a:extLst>
          </p:cNvPr>
          <p:cNvSpPr/>
          <p:nvPr/>
        </p:nvSpPr>
        <p:spPr>
          <a:xfrm>
            <a:off x="121202" y="2009899"/>
            <a:ext cx="1160060" cy="1050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Grupo</a:t>
            </a: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318EBD66-013F-D158-B458-E8CE9745C568}"/>
              </a:ext>
            </a:extLst>
          </p:cNvPr>
          <p:cNvCxnSpPr>
            <a:cxnSpLocks/>
          </p:cNvCxnSpPr>
          <p:nvPr/>
        </p:nvCxnSpPr>
        <p:spPr>
          <a:xfrm>
            <a:off x="9198591" y="1048837"/>
            <a:ext cx="5868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ítulo 18">
            <a:extLst>
              <a:ext uri="{FF2B5EF4-FFF2-40B4-BE49-F238E27FC236}">
                <a16:creationId xmlns:a16="http://schemas.microsoft.com/office/drawing/2014/main" id="{7897FA4B-AF98-0D03-EAC5-89F98C59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5445" y="629176"/>
            <a:ext cx="1910686" cy="6764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" sz="1600" b="1" dirty="0"/>
              <a:t>Control administrativo certificación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D5096143-4EBB-4C38-F267-BB32948926FD}"/>
              </a:ext>
            </a:extLst>
          </p:cNvPr>
          <p:cNvCxnSpPr>
            <a:cxnSpLocks/>
          </p:cNvCxnSpPr>
          <p:nvPr/>
        </p:nvCxnSpPr>
        <p:spPr>
          <a:xfrm>
            <a:off x="8787048" y="1465602"/>
            <a:ext cx="0" cy="534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 29">
            <a:extLst>
              <a:ext uri="{FF2B5EF4-FFF2-40B4-BE49-F238E27FC236}">
                <a16:creationId xmlns:a16="http://schemas.microsoft.com/office/drawing/2014/main" id="{4CF3A0DC-7FA4-DE22-28B6-77453CE73197}"/>
              </a:ext>
            </a:extLst>
          </p:cNvPr>
          <p:cNvSpPr/>
          <p:nvPr/>
        </p:nvSpPr>
        <p:spPr>
          <a:xfrm>
            <a:off x="7577227" y="784256"/>
            <a:ext cx="1610436" cy="633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Administración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C302B7F4-2FDF-0AB1-9158-618AB971591E}"/>
              </a:ext>
            </a:extLst>
          </p:cNvPr>
          <p:cNvSpPr/>
          <p:nvPr/>
        </p:nvSpPr>
        <p:spPr>
          <a:xfrm>
            <a:off x="7697336" y="1999983"/>
            <a:ext cx="1610436" cy="665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Administración</a:t>
            </a:r>
          </a:p>
        </p:txBody>
      </p:sp>
      <p:sp>
        <p:nvSpPr>
          <p:cNvPr id="42" name="Título 18">
            <a:extLst>
              <a:ext uri="{FF2B5EF4-FFF2-40B4-BE49-F238E27FC236}">
                <a16:creationId xmlns:a16="http://schemas.microsoft.com/office/drawing/2014/main" id="{753AD1A0-DCBE-456D-EE7C-03BD7B9EB3FE}"/>
              </a:ext>
            </a:extLst>
          </p:cNvPr>
          <p:cNvSpPr txBox="1">
            <a:spLocks/>
          </p:cNvSpPr>
          <p:nvPr/>
        </p:nvSpPr>
        <p:spPr>
          <a:xfrm>
            <a:off x="9803647" y="1986947"/>
            <a:ext cx="2267151" cy="676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b="1" dirty="0"/>
              <a:t>Propuesta de pago parcial y final </a:t>
            </a:r>
          </a:p>
          <a:p>
            <a:pPr algn="ctr"/>
            <a:r>
              <a:rPr lang="es-ES" sz="1600" b="1" dirty="0"/>
              <a:t>(no hay anticipos)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DBD58D42-3DA5-E2B5-01E0-87387E0695C1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9307772" y="2332562"/>
            <a:ext cx="452656" cy="3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1E540339-209B-1D47-0145-1946B82ED3AB}"/>
              </a:ext>
            </a:extLst>
          </p:cNvPr>
          <p:cNvCxnSpPr>
            <a:cxnSpLocks/>
          </p:cNvCxnSpPr>
          <p:nvPr/>
        </p:nvCxnSpPr>
        <p:spPr>
          <a:xfrm>
            <a:off x="8502555" y="2743199"/>
            <a:ext cx="0" cy="534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ángulo 47">
            <a:extLst>
              <a:ext uri="{FF2B5EF4-FFF2-40B4-BE49-F238E27FC236}">
                <a16:creationId xmlns:a16="http://schemas.microsoft.com/office/drawing/2014/main" id="{E52367E4-414A-2F6A-D4FA-6C91A369E762}"/>
              </a:ext>
            </a:extLst>
          </p:cNvPr>
          <p:cNvSpPr/>
          <p:nvPr/>
        </p:nvSpPr>
        <p:spPr>
          <a:xfrm>
            <a:off x="894869" y="5154165"/>
            <a:ext cx="1610436" cy="65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Controles a posteriori</a:t>
            </a:r>
          </a:p>
        </p:txBody>
      </p:sp>
      <p:sp>
        <p:nvSpPr>
          <p:cNvPr id="53" name="Título 18">
            <a:extLst>
              <a:ext uri="{FF2B5EF4-FFF2-40B4-BE49-F238E27FC236}">
                <a16:creationId xmlns:a16="http://schemas.microsoft.com/office/drawing/2014/main" id="{95C53A3B-7B4F-3768-51CD-EA4CA489491F}"/>
              </a:ext>
            </a:extLst>
          </p:cNvPr>
          <p:cNvSpPr txBox="1">
            <a:spLocks/>
          </p:cNvSpPr>
          <p:nvPr/>
        </p:nvSpPr>
        <p:spPr>
          <a:xfrm>
            <a:off x="7697336" y="3295195"/>
            <a:ext cx="2183641" cy="676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b="1" dirty="0"/>
              <a:t>Orden de Pago</a:t>
            </a:r>
          </a:p>
        </p:txBody>
      </p:sp>
      <p:sp>
        <p:nvSpPr>
          <p:cNvPr id="55" name="Título 18">
            <a:extLst>
              <a:ext uri="{FF2B5EF4-FFF2-40B4-BE49-F238E27FC236}">
                <a16:creationId xmlns:a16="http://schemas.microsoft.com/office/drawing/2014/main" id="{DCDCB9DE-F7C5-7C1C-CEF4-3A4EDF2F40B4}"/>
              </a:ext>
            </a:extLst>
          </p:cNvPr>
          <p:cNvSpPr txBox="1">
            <a:spLocks/>
          </p:cNvSpPr>
          <p:nvPr/>
        </p:nvSpPr>
        <p:spPr>
          <a:xfrm>
            <a:off x="3684810" y="4673712"/>
            <a:ext cx="1325997" cy="676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b="1" dirty="0"/>
              <a:t>Sobre el terreno (Muestreo)</a:t>
            </a:r>
          </a:p>
        </p:txBody>
      </p:sp>
      <p:sp>
        <p:nvSpPr>
          <p:cNvPr id="57" name="Título 18">
            <a:extLst>
              <a:ext uri="{FF2B5EF4-FFF2-40B4-BE49-F238E27FC236}">
                <a16:creationId xmlns:a16="http://schemas.microsoft.com/office/drawing/2014/main" id="{58575872-E9ED-9918-04DD-346C223A6287}"/>
              </a:ext>
            </a:extLst>
          </p:cNvPr>
          <p:cNvSpPr txBox="1">
            <a:spLocks/>
          </p:cNvSpPr>
          <p:nvPr/>
        </p:nvSpPr>
        <p:spPr>
          <a:xfrm>
            <a:off x="7354865" y="4254315"/>
            <a:ext cx="4367284" cy="6764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b="1" dirty="0"/>
              <a:t>CONTROL ADMINISTRATIVO</a:t>
            </a:r>
          </a:p>
          <a:p>
            <a:pPr algn="ctr"/>
            <a:r>
              <a:rPr lang="es-ES" sz="1600" b="1" dirty="0"/>
              <a:t>4 MESES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711144BD-D863-C4FE-4A29-A7468DD539BF}"/>
              </a:ext>
            </a:extLst>
          </p:cNvPr>
          <p:cNvCxnSpPr/>
          <p:nvPr/>
        </p:nvCxnSpPr>
        <p:spPr>
          <a:xfrm>
            <a:off x="1956318" y="3512318"/>
            <a:ext cx="44238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2EA34672-1DC6-1900-FE79-A25038858EBB}"/>
              </a:ext>
            </a:extLst>
          </p:cNvPr>
          <p:cNvCxnSpPr/>
          <p:nvPr/>
        </p:nvCxnSpPr>
        <p:spPr>
          <a:xfrm>
            <a:off x="7591711" y="4592528"/>
            <a:ext cx="44238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id="{B01FE2DD-13FF-C2EE-A04A-55AED723FDEE}"/>
              </a:ext>
            </a:extLst>
          </p:cNvPr>
          <p:cNvCxnSpPr>
            <a:endCxn id="55" idx="1"/>
          </p:cNvCxnSpPr>
          <p:nvPr/>
        </p:nvCxnSpPr>
        <p:spPr>
          <a:xfrm flipV="1">
            <a:off x="2587083" y="5011925"/>
            <a:ext cx="1097727" cy="4716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8">
            <a:extLst>
              <a:ext uri="{FF2B5EF4-FFF2-40B4-BE49-F238E27FC236}">
                <a16:creationId xmlns:a16="http://schemas.microsoft.com/office/drawing/2014/main" id="{9FA0E198-ADBC-4C91-3252-449F0B96F653}"/>
              </a:ext>
            </a:extLst>
          </p:cNvPr>
          <p:cNvSpPr txBox="1">
            <a:spLocks/>
          </p:cNvSpPr>
          <p:nvPr/>
        </p:nvSpPr>
        <p:spPr>
          <a:xfrm>
            <a:off x="3684810" y="5629327"/>
            <a:ext cx="1946556" cy="7890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b="1" dirty="0"/>
              <a:t>Sobre del expediente administrativo</a:t>
            </a:r>
          </a:p>
          <a:p>
            <a:pPr algn="ctr"/>
            <a:r>
              <a:rPr lang="es-ES" sz="1600" b="1" dirty="0"/>
              <a:t>(Muestreo)</a:t>
            </a:r>
          </a:p>
        </p:txBody>
      </p: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0242E3DD-06FF-3C01-B1CE-04A63230DD4D}"/>
              </a:ext>
            </a:extLst>
          </p:cNvPr>
          <p:cNvCxnSpPr/>
          <p:nvPr/>
        </p:nvCxnSpPr>
        <p:spPr>
          <a:xfrm>
            <a:off x="1865476" y="5821783"/>
            <a:ext cx="1680612" cy="34484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8">
            <a:extLst>
              <a:ext uri="{FF2B5EF4-FFF2-40B4-BE49-F238E27FC236}">
                <a16:creationId xmlns:a16="http://schemas.microsoft.com/office/drawing/2014/main" id="{7D09DA89-CF32-42D8-AF6C-444C2EBA2B0E}"/>
              </a:ext>
            </a:extLst>
          </p:cNvPr>
          <p:cNvSpPr txBox="1">
            <a:spLocks/>
          </p:cNvSpPr>
          <p:nvPr/>
        </p:nvSpPr>
        <p:spPr>
          <a:xfrm>
            <a:off x="6363274" y="5501280"/>
            <a:ext cx="1946556" cy="957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b="1" dirty="0"/>
              <a:t>Control de calidad sobre quien realiza el control de expedientes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6D1A59C6-1960-DB54-D047-7F0402026468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5631366" y="6023861"/>
            <a:ext cx="657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ítulo 18">
            <a:extLst>
              <a:ext uri="{FF2B5EF4-FFF2-40B4-BE49-F238E27FC236}">
                <a16:creationId xmlns:a16="http://schemas.microsoft.com/office/drawing/2014/main" id="{E9CC9392-1BBC-029C-32E4-1CC5504EEB57}"/>
              </a:ext>
            </a:extLst>
          </p:cNvPr>
          <p:cNvSpPr txBox="1">
            <a:spLocks/>
          </p:cNvSpPr>
          <p:nvPr/>
        </p:nvSpPr>
        <p:spPr>
          <a:xfrm>
            <a:off x="321524" y="235151"/>
            <a:ext cx="7375812" cy="3669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200" b="1" dirty="0">
                <a:solidFill>
                  <a:schemeClr val="accent5">
                    <a:lumMod val="75000"/>
                  </a:schemeClr>
                </a:solidFill>
              </a:rPr>
              <a:t>SOLICITUD DE PAGO – FIN PROCEDIMIENTO</a:t>
            </a:r>
            <a:r>
              <a:rPr lang="es-ES" sz="2200" b="1" dirty="0"/>
              <a:t>                 4 MESES 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147A7547-5DEB-088D-1785-9D48E3B0A902}"/>
              </a:ext>
            </a:extLst>
          </p:cNvPr>
          <p:cNvCxnSpPr>
            <a:cxnSpLocks/>
          </p:cNvCxnSpPr>
          <p:nvPr/>
        </p:nvCxnSpPr>
        <p:spPr>
          <a:xfrm>
            <a:off x="5610699" y="401443"/>
            <a:ext cx="8251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8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C82248D-3817-75BF-7E68-91E22728EF7E}"/>
              </a:ext>
            </a:extLst>
          </p:cNvPr>
          <p:cNvSpPr txBox="1">
            <a:spLocks/>
          </p:cNvSpPr>
          <p:nvPr/>
        </p:nvSpPr>
        <p:spPr>
          <a:xfrm>
            <a:off x="643467" y="321734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kern="1200" dirty="0">
                <a:latin typeface="+mj-lt"/>
                <a:ea typeface="+mj-ea"/>
                <a:cs typeface="+mj-cs"/>
              </a:rPr>
              <a:t>SITUACIÓN ACTUAL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Marcador de texto 3">
            <a:extLst>
              <a:ext uri="{FF2B5EF4-FFF2-40B4-BE49-F238E27FC236}">
                <a16:creationId xmlns:a16="http://schemas.microsoft.com/office/drawing/2014/main" id="{1A9577D3-69C6-CCE2-0780-721353C048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3957665"/>
              </p:ext>
            </p:extLst>
          </p:nvPr>
        </p:nvGraphicFramePr>
        <p:xfrm>
          <a:off x="523418" y="12768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852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DF6D939-6302-EA48-828F-29755A2050CC}"/>
              </a:ext>
            </a:extLst>
          </p:cNvPr>
          <p:cNvSpPr txBox="1">
            <a:spLocks/>
          </p:cNvSpPr>
          <p:nvPr/>
        </p:nvSpPr>
        <p:spPr>
          <a:xfrm>
            <a:off x="643467" y="321734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kern="1200" dirty="0">
                <a:latin typeface="+mj-lt"/>
                <a:ea typeface="+mj-ea"/>
                <a:cs typeface="+mj-cs"/>
              </a:rPr>
              <a:t>MEJORAS PROPUESTAS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Marcador de texto 3">
            <a:extLst>
              <a:ext uri="{FF2B5EF4-FFF2-40B4-BE49-F238E27FC236}">
                <a16:creationId xmlns:a16="http://schemas.microsoft.com/office/drawing/2014/main" id="{BED0FD09-3872-E7B8-F391-405D866CAC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60560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992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529</Words>
  <Application>Microsoft Office PowerPoint</Application>
  <PresentationFormat>Panorámica</PresentationFormat>
  <Paragraphs>74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Los procedimientos de gestión de Leader en España: Presente y futuro </vt:lpstr>
      <vt:lpstr>SOLICITUD DE AYUDA - CONCESIÓN</vt:lpstr>
      <vt:lpstr>Presentación de PowerPoint</vt:lpstr>
      <vt:lpstr>Informe de subvencionalidad</vt:lpstr>
      <vt:lpstr>Control administrativo certificación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Tornero</dc:creator>
  <cp:lastModifiedBy>Jose Luis Tornero</cp:lastModifiedBy>
  <cp:revision>15</cp:revision>
  <dcterms:created xsi:type="dcterms:W3CDTF">2022-09-20T12:06:53Z</dcterms:created>
  <dcterms:modified xsi:type="dcterms:W3CDTF">2022-09-29T08:55:38Z</dcterms:modified>
</cp:coreProperties>
</file>