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76" r:id="rId2"/>
    <p:sldId id="307" r:id="rId3"/>
    <p:sldId id="304" r:id="rId4"/>
    <p:sldId id="370" r:id="rId5"/>
    <p:sldId id="365" r:id="rId6"/>
    <p:sldId id="364" r:id="rId7"/>
    <p:sldId id="362" r:id="rId8"/>
    <p:sldId id="354" r:id="rId9"/>
    <p:sldId id="355" r:id="rId10"/>
    <p:sldId id="368" r:id="rId11"/>
    <p:sldId id="371" r:id="rId12"/>
    <p:sldId id="369" r:id="rId13"/>
    <p:sldId id="367" r:id="rId14"/>
    <p:sldId id="377" r:id="rId15"/>
    <p:sldId id="358" r:id="rId16"/>
    <p:sldId id="376" r:id="rId17"/>
    <p:sldId id="375" r:id="rId18"/>
    <p:sldId id="341" r:id="rId19"/>
    <p:sldId id="342" r:id="rId20"/>
    <p:sldId id="343" r:id="rId21"/>
    <p:sldId id="378" r:id="rId22"/>
    <p:sldId id="373" r:id="rId23"/>
    <p:sldId id="372" r:id="rId24"/>
    <p:sldId id="374" r:id="rId25"/>
    <p:sldId id="379" r:id="rId26"/>
    <p:sldId id="380" r:id="rId27"/>
    <p:sldId id="381" r:id="rId28"/>
    <p:sldId id="382" r:id="rId29"/>
    <p:sldId id="383" r:id="rId30"/>
    <p:sldId id="384" r:id="rId31"/>
    <p:sldId id="385" r:id="rId32"/>
    <p:sldId id="348" r:id="rId33"/>
  </p:sldIdLst>
  <p:sldSz cx="9144000" cy="6858000" type="screen4x3"/>
  <p:notesSz cx="6797675" cy="987425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98AAC877-0CA9-43C2-9982-2FB93768B57D}">
          <p14:sldIdLst>
            <p14:sldId id="276"/>
            <p14:sldId id="307"/>
            <p14:sldId id="304"/>
            <p14:sldId id="370"/>
            <p14:sldId id="365"/>
            <p14:sldId id="364"/>
            <p14:sldId id="362"/>
            <p14:sldId id="354"/>
            <p14:sldId id="355"/>
            <p14:sldId id="368"/>
            <p14:sldId id="371"/>
            <p14:sldId id="369"/>
            <p14:sldId id="367"/>
            <p14:sldId id="377"/>
            <p14:sldId id="358"/>
            <p14:sldId id="376"/>
            <p14:sldId id="375"/>
            <p14:sldId id="341"/>
            <p14:sldId id="342"/>
            <p14:sldId id="343"/>
            <p14:sldId id="378"/>
            <p14:sldId id="373"/>
            <p14:sldId id="372"/>
            <p14:sldId id="374"/>
            <p14:sldId id="379"/>
            <p14:sldId id="380"/>
            <p14:sldId id="381"/>
            <p14:sldId id="382"/>
            <p14:sldId id="383"/>
            <p14:sldId id="384"/>
            <p14:sldId id="385"/>
            <p14:sldId id="34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25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87917" autoAdjust="0"/>
  </p:normalViewPr>
  <p:slideViewPr>
    <p:cSldViewPr>
      <p:cViewPr varScale="1">
        <p:scale>
          <a:sx n="60" d="100"/>
          <a:sy n="60" d="100"/>
        </p:scale>
        <p:origin x="1722" y="72"/>
      </p:cViewPr>
      <p:guideLst>
        <p:guide orient="horz" pos="2160"/>
        <p:guide pos="2880"/>
        <p:guide orient="horz" pos="25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2:04:33.037"/>
    </inkml:context>
    <inkml:brush xml:id="br0">
      <inkml:brushProperty name="width" value="0.025" units="cm"/>
      <inkml:brushProperty name="height" value="0.025" units="cm"/>
      <inkml:brushProperty name="color" value="#F6630D"/>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2:04:33.918"/>
    </inkml:context>
    <inkml:brush xml:id="br0">
      <inkml:brushProperty name="width" value="0.025" units="cm"/>
      <inkml:brushProperty name="height" value="0.025" units="cm"/>
      <inkml:brushProperty name="color" value="#F6630D"/>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2:04:34.249"/>
    </inkml:context>
    <inkml:brush xml:id="br0">
      <inkml:brushProperty name="width" value="0.025" units="cm"/>
      <inkml:brushProperty name="height" value="0.025" units="cm"/>
      <inkml:brushProperty name="color" value="#F6630D"/>
    </inkml:brush>
  </inkml:definitions>
  <inkml:trace contextRef="#ctx0" brushRef="#br0">1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2:04:36.624"/>
    </inkml:context>
    <inkml:brush xml:id="br0">
      <inkml:brushProperty name="width" value="0.025" units="cm"/>
      <inkml:brushProperty name="height" value="0.025" units="cm"/>
      <inkml:brushProperty name="color" value="#F6630D"/>
    </inkml:brush>
  </inkml:definitions>
  <inkml:trace contextRef="#ctx0" brushRef="#br0">1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2:04:37.783"/>
    </inkml:context>
    <inkml:brush xml:id="br0">
      <inkml:brushProperty name="width" value="0.025" units="cm"/>
      <inkml:brushProperty name="height" value="0.025" units="cm"/>
      <inkml:brushProperty name="color" value="#F6630D"/>
    </inkml:brush>
  </inkml:definitions>
  <inkml:trace contextRef="#ctx0" brushRef="#br0">0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2T12:04:41.955"/>
    </inkml:context>
    <inkml:brush xml:id="br0">
      <inkml:brushProperty name="width" value="0.025" units="cm"/>
      <inkml:brushProperty name="height" value="0.025" units="cm"/>
      <inkml:brushProperty name="color" value="#F6630D"/>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5254E58E-4E6B-4F60-80C0-6FE2CF5D0917}" type="datetimeFigureOut">
              <a:rPr lang="es-ES" smtClean="0"/>
              <a:t>17/03/2024</a:t>
            </a:fld>
            <a:endParaRPr lang="es-ES"/>
          </a:p>
        </p:txBody>
      </p:sp>
      <p:sp>
        <p:nvSpPr>
          <p:cNvPr id="4" name="3 Marcador de imagen de diapositiva"/>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A0BCD7A5-019A-4B49-A7DD-FA85A2F52C85}" type="slidenum">
              <a:rPr lang="es-ES" smtClean="0"/>
              <a:t>‹Nº›</a:t>
            </a:fld>
            <a:endParaRPr lang="es-ES"/>
          </a:p>
        </p:txBody>
      </p:sp>
    </p:spTree>
    <p:extLst>
      <p:ext uri="{BB962C8B-B14F-4D97-AF65-F5344CB8AC3E}">
        <p14:creationId xmlns:p14="http://schemas.microsoft.com/office/powerpoint/2010/main" val="4062962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A0BCD7A5-019A-4B49-A7DD-FA85A2F52C85}" type="slidenum">
              <a:rPr lang="es-ES" smtClean="0"/>
              <a:t>1</a:t>
            </a:fld>
            <a:endParaRPr lang="es-ES"/>
          </a:p>
        </p:txBody>
      </p:sp>
    </p:spTree>
    <p:extLst>
      <p:ext uri="{BB962C8B-B14F-4D97-AF65-F5344CB8AC3E}">
        <p14:creationId xmlns:p14="http://schemas.microsoft.com/office/powerpoint/2010/main" val="3600863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0BCD7A5-019A-4B49-A7DD-FA85A2F52C85}" type="slidenum">
              <a:rPr lang="es-ES" smtClean="0"/>
              <a:t>17</a:t>
            </a:fld>
            <a:endParaRPr lang="es-ES"/>
          </a:p>
        </p:txBody>
      </p:sp>
    </p:spTree>
    <p:extLst>
      <p:ext uri="{BB962C8B-B14F-4D97-AF65-F5344CB8AC3E}">
        <p14:creationId xmlns:p14="http://schemas.microsoft.com/office/powerpoint/2010/main" val="423397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0BCD7A5-019A-4B49-A7DD-FA85A2F52C85}" type="slidenum">
              <a:rPr lang="es-ES" smtClean="0"/>
              <a:t>20</a:t>
            </a:fld>
            <a:endParaRPr lang="es-ES"/>
          </a:p>
        </p:txBody>
      </p:sp>
    </p:spTree>
    <p:extLst>
      <p:ext uri="{BB962C8B-B14F-4D97-AF65-F5344CB8AC3E}">
        <p14:creationId xmlns:p14="http://schemas.microsoft.com/office/powerpoint/2010/main" val="262662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C3735D-ED1A-4EF0-A286-EC2FC61C582B}"/>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4D4528C-6850-8734-DB6F-9D9C2C9330F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9B23FFD-1024-8D37-2841-8BBCA8A68442}"/>
              </a:ext>
            </a:extLst>
          </p:cNvPr>
          <p:cNvSpPr>
            <a:spLocks noGrp="1"/>
          </p:cNvSpPr>
          <p:nvPr>
            <p:ph type="dt" sz="half" idx="10"/>
          </p:nvPr>
        </p:nvSpPr>
        <p:spPr/>
        <p:txBody>
          <a:bodyPr/>
          <a:lstStyle/>
          <a:p>
            <a:fld id="{6D559B0B-C31E-4806-B0FF-A7B08F6E8A48}" type="datetimeFigureOut">
              <a:rPr lang="es-ES" smtClean="0"/>
              <a:pPr/>
              <a:t>17/03/2024</a:t>
            </a:fld>
            <a:endParaRPr lang="es-ES"/>
          </a:p>
        </p:txBody>
      </p:sp>
      <p:sp>
        <p:nvSpPr>
          <p:cNvPr id="5" name="Marcador de pie de página 4">
            <a:extLst>
              <a:ext uri="{FF2B5EF4-FFF2-40B4-BE49-F238E27FC236}">
                <a16:creationId xmlns:a16="http://schemas.microsoft.com/office/drawing/2014/main" id="{D17456DD-ECB0-BFD3-62F0-E9878CACA2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EBF1551-C7B5-485B-6DA0-3733D0650105}"/>
              </a:ext>
            </a:extLst>
          </p:cNvPr>
          <p:cNvSpPr>
            <a:spLocks noGrp="1"/>
          </p:cNvSpPr>
          <p:nvPr>
            <p:ph type="sldNum" sz="quarter" idx="12"/>
          </p:nvPr>
        </p:nvSpPr>
        <p:spPr/>
        <p:txBody>
          <a:bodyPr/>
          <a:lstStyle/>
          <a:p>
            <a:fld id="{B728FD7B-84C9-4FF8-8BB1-B320078B8E20}" type="slidenum">
              <a:rPr lang="es-ES" smtClean="0"/>
              <a:pPr/>
              <a:t>‹Nº›</a:t>
            </a:fld>
            <a:endParaRPr lang="es-ES"/>
          </a:p>
        </p:txBody>
      </p:sp>
    </p:spTree>
    <p:extLst>
      <p:ext uri="{BB962C8B-B14F-4D97-AF65-F5344CB8AC3E}">
        <p14:creationId xmlns:p14="http://schemas.microsoft.com/office/powerpoint/2010/main" val="3554570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E1A216-9CBD-3EFB-CC4F-73E97199154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C882E-BC7B-E81F-93B1-1FA3730909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345D5CF-E740-1DF0-F973-299CF49C0A98}"/>
              </a:ext>
            </a:extLst>
          </p:cNvPr>
          <p:cNvSpPr>
            <a:spLocks noGrp="1"/>
          </p:cNvSpPr>
          <p:nvPr>
            <p:ph type="dt" sz="half" idx="10"/>
          </p:nvPr>
        </p:nvSpPr>
        <p:spPr/>
        <p:txBody>
          <a:bodyPr/>
          <a:lstStyle/>
          <a:p>
            <a:fld id="{6D559B0B-C31E-4806-B0FF-A7B08F6E8A48}" type="datetimeFigureOut">
              <a:rPr lang="es-ES" smtClean="0"/>
              <a:pPr/>
              <a:t>17/03/2024</a:t>
            </a:fld>
            <a:endParaRPr lang="es-ES"/>
          </a:p>
        </p:txBody>
      </p:sp>
      <p:sp>
        <p:nvSpPr>
          <p:cNvPr id="5" name="Marcador de pie de página 4">
            <a:extLst>
              <a:ext uri="{FF2B5EF4-FFF2-40B4-BE49-F238E27FC236}">
                <a16:creationId xmlns:a16="http://schemas.microsoft.com/office/drawing/2014/main" id="{FA9506F4-C1C1-9B61-AFDF-70ACF59FA4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51EDA4C-CC0C-56B8-9712-9775155D40C4}"/>
              </a:ext>
            </a:extLst>
          </p:cNvPr>
          <p:cNvSpPr>
            <a:spLocks noGrp="1"/>
          </p:cNvSpPr>
          <p:nvPr>
            <p:ph type="sldNum" sz="quarter" idx="12"/>
          </p:nvPr>
        </p:nvSpPr>
        <p:spPr/>
        <p:txBody>
          <a:bodyPr/>
          <a:lstStyle/>
          <a:p>
            <a:fld id="{B728FD7B-84C9-4FF8-8BB1-B320078B8E20}" type="slidenum">
              <a:rPr lang="es-ES" smtClean="0"/>
              <a:pPr/>
              <a:t>‹Nº›</a:t>
            </a:fld>
            <a:endParaRPr lang="es-ES"/>
          </a:p>
        </p:txBody>
      </p:sp>
    </p:spTree>
    <p:extLst>
      <p:ext uri="{BB962C8B-B14F-4D97-AF65-F5344CB8AC3E}">
        <p14:creationId xmlns:p14="http://schemas.microsoft.com/office/powerpoint/2010/main" val="1444428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9143829-D795-F671-947F-6B2D15C40898}"/>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00261F3-E5F6-7B9F-7E34-3CFB9C3747B7}"/>
              </a:ext>
            </a:extLst>
          </p:cNvPr>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0CC50B-DA39-CAE2-2E32-EB6DADBF0F60}"/>
              </a:ext>
            </a:extLst>
          </p:cNvPr>
          <p:cNvSpPr>
            <a:spLocks noGrp="1"/>
          </p:cNvSpPr>
          <p:nvPr>
            <p:ph type="dt" sz="half" idx="10"/>
          </p:nvPr>
        </p:nvSpPr>
        <p:spPr/>
        <p:txBody>
          <a:bodyPr/>
          <a:lstStyle/>
          <a:p>
            <a:fld id="{6D559B0B-C31E-4806-B0FF-A7B08F6E8A48}" type="datetimeFigureOut">
              <a:rPr lang="es-ES" smtClean="0"/>
              <a:pPr/>
              <a:t>17/03/2024</a:t>
            </a:fld>
            <a:endParaRPr lang="es-ES"/>
          </a:p>
        </p:txBody>
      </p:sp>
      <p:sp>
        <p:nvSpPr>
          <p:cNvPr id="5" name="Marcador de pie de página 4">
            <a:extLst>
              <a:ext uri="{FF2B5EF4-FFF2-40B4-BE49-F238E27FC236}">
                <a16:creationId xmlns:a16="http://schemas.microsoft.com/office/drawing/2014/main" id="{B7E903EF-12E3-AE18-5EF8-97BC81A4B9A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43471D5-6013-F860-F19F-1151338E213A}"/>
              </a:ext>
            </a:extLst>
          </p:cNvPr>
          <p:cNvSpPr>
            <a:spLocks noGrp="1"/>
          </p:cNvSpPr>
          <p:nvPr>
            <p:ph type="sldNum" sz="quarter" idx="12"/>
          </p:nvPr>
        </p:nvSpPr>
        <p:spPr/>
        <p:txBody>
          <a:bodyPr/>
          <a:lstStyle/>
          <a:p>
            <a:fld id="{B728FD7B-84C9-4FF8-8BB1-B320078B8E20}" type="slidenum">
              <a:rPr lang="es-ES" smtClean="0"/>
              <a:pPr/>
              <a:t>‹Nº›</a:t>
            </a:fld>
            <a:endParaRPr lang="es-ES"/>
          </a:p>
        </p:txBody>
      </p:sp>
    </p:spTree>
    <p:extLst>
      <p:ext uri="{BB962C8B-B14F-4D97-AF65-F5344CB8AC3E}">
        <p14:creationId xmlns:p14="http://schemas.microsoft.com/office/powerpoint/2010/main" val="2246879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38FF35-EE31-330E-F791-24F6E6041D2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9083DD3-761A-0944-9663-D8BA786F02A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0BBA386-82CD-5D43-FB03-304C0F779A35}"/>
              </a:ext>
            </a:extLst>
          </p:cNvPr>
          <p:cNvSpPr>
            <a:spLocks noGrp="1"/>
          </p:cNvSpPr>
          <p:nvPr>
            <p:ph type="dt" sz="half" idx="10"/>
          </p:nvPr>
        </p:nvSpPr>
        <p:spPr/>
        <p:txBody>
          <a:bodyPr/>
          <a:lstStyle/>
          <a:p>
            <a:fld id="{6D559B0B-C31E-4806-B0FF-A7B08F6E8A48}" type="datetimeFigureOut">
              <a:rPr lang="es-ES" smtClean="0"/>
              <a:pPr/>
              <a:t>17/03/2024</a:t>
            </a:fld>
            <a:endParaRPr lang="es-ES"/>
          </a:p>
        </p:txBody>
      </p:sp>
      <p:sp>
        <p:nvSpPr>
          <p:cNvPr id="5" name="Marcador de pie de página 4">
            <a:extLst>
              <a:ext uri="{FF2B5EF4-FFF2-40B4-BE49-F238E27FC236}">
                <a16:creationId xmlns:a16="http://schemas.microsoft.com/office/drawing/2014/main" id="{79A0B0F7-5A73-9122-1B95-88AFD9C92F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00CD0CE-05AA-ADF2-080E-C096A444481B}"/>
              </a:ext>
            </a:extLst>
          </p:cNvPr>
          <p:cNvSpPr>
            <a:spLocks noGrp="1"/>
          </p:cNvSpPr>
          <p:nvPr>
            <p:ph type="sldNum" sz="quarter" idx="12"/>
          </p:nvPr>
        </p:nvSpPr>
        <p:spPr/>
        <p:txBody>
          <a:bodyPr/>
          <a:lstStyle/>
          <a:p>
            <a:fld id="{B728FD7B-84C9-4FF8-8BB1-B320078B8E20}" type="slidenum">
              <a:rPr lang="es-ES" smtClean="0"/>
              <a:pPr/>
              <a:t>‹Nº›</a:t>
            </a:fld>
            <a:endParaRPr lang="es-ES"/>
          </a:p>
        </p:txBody>
      </p:sp>
    </p:spTree>
    <p:extLst>
      <p:ext uri="{BB962C8B-B14F-4D97-AF65-F5344CB8AC3E}">
        <p14:creationId xmlns:p14="http://schemas.microsoft.com/office/powerpoint/2010/main" val="338529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8305FC-99FB-FA47-1FAF-E3A329C35A16}"/>
              </a:ext>
            </a:extLst>
          </p:cNvPr>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B311197-0732-7800-E53A-7C423B71CA6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4CB161E-B06E-5EA2-A136-BA095BE6A672}"/>
              </a:ext>
            </a:extLst>
          </p:cNvPr>
          <p:cNvSpPr>
            <a:spLocks noGrp="1"/>
          </p:cNvSpPr>
          <p:nvPr>
            <p:ph type="dt" sz="half" idx="10"/>
          </p:nvPr>
        </p:nvSpPr>
        <p:spPr/>
        <p:txBody>
          <a:bodyPr/>
          <a:lstStyle/>
          <a:p>
            <a:fld id="{6D559B0B-C31E-4806-B0FF-A7B08F6E8A48}" type="datetimeFigureOut">
              <a:rPr lang="es-ES" smtClean="0"/>
              <a:pPr/>
              <a:t>17/03/2024</a:t>
            </a:fld>
            <a:endParaRPr lang="es-ES"/>
          </a:p>
        </p:txBody>
      </p:sp>
      <p:sp>
        <p:nvSpPr>
          <p:cNvPr id="5" name="Marcador de pie de página 4">
            <a:extLst>
              <a:ext uri="{FF2B5EF4-FFF2-40B4-BE49-F238E27FC236}">
                <a16:creationId xmlns:a16="http://schemas.microsoft.com/office/drawing/2014/main" id="{8CD7C823-66EE-24CD-E61E-39C7CED22E6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0D35DEB-6218-0CA6-7B14-0DD750736064}"/>
              </a:ext>
            </a:extLst>
          </p:cNvPr>
          <p:cNvSpPr>
            <a:spLocks noGrp="1"/>
          </p:cNvSpPr>
          <p:nvPr>
            <p:ph type="sldNum" sz="quarter" idx="12"/>
          </p:nvPr>
        </p:nvSpPr>
        <p:spPr/>
        <p:txBody>
          <a:bodyPr/>
          <a:lstStyle/>
          <a:p>
            <a:fld id="{B728FD7B-84C9-4FF8-8BB1-B320078B8E20}" type="slidenum">
              <a:rPr lang="es-ES" smtClean="0"/>
              <a:pPr/>
              <a:t>‹Nº›</a:t>
            </a:fld>
            <a:endParaRPr lang="es-ES"/>
          </a:p>
        </p:txBody>
      </p:sp>
    </p:spTree>
    <p:extLst>
      <p:ext uri="{BB962C8B-B14F-4D97-AF65-F5344CB8AC3E}">
        <p14:creationId xmlns:p14="http://schemas.microsoft.com/office/powerpoint/2010/main" val="794679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A385F0-02AF-3704-6906-90A6F08E463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E3163A3-B84D-790A-758B-0AB7DCE17747}"/>
              </a:ext>
            </a:extLst>
          </p:cNvPr>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A5B96CD-1BF3-1E10-9FA7-BD7A45BB5474}"/>
              </a:ext>
            </a:extLst>
          </p:cNvPr>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C8955E9-CA1E-7EEB-66A2-230D5DF0B88B}"/>
              </a:ext>
            </a:extLst>
          </p:cNvPr>
          <p:cNvSpPr>
            <a:spLocks noGrp="1"/>
          </p:cNvSpPr>
          <p:nvPr>
            <p:ph type="dt" sz="half" idx="10"/>
          </p:nvPr>
        </p:nvSpPr>
        <p:spPr/>
        <p:txBody>
          <a:bodyPr/>
          <a:lstStyle/>
          <a:p>
            <a:fld id="{6D559B0B-C31E-4806-B0FF-A7B08F6E8A48}" type="datetimeFigureOut">
              <a:rPr lang="es-ES" smtClean="0"/>
              <a:pPr/>
              <a:t>17/03/2024</a:t>
            </a:fld>
            <a:endParaRPr lang="es-ES"/>
          </a:p>
        </p:txBody>
      </p:sp>
      <p:sp>
        <p:nvSpPr>
          <p:cNvPr id="6" name="Marcador de pie de página 5">
            <a:extLst>
              <a:ext uri="{FF2B5EF4-FFF2-40B4-BE49-F238E27FC236}">
                <a16:creationId xmlns:a16="http://schemas.microsoft.com/office/drawing/2014/main" id="{325694F5-0720-2885-8F4E-672DE8D29A2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FE658CA-FEF4-9A96-D34C-D6BF57C4D2EA}"/>
              </a:ext>
            </a:extLst>
          </p:cNvPr>
          <p:cNvSpPr>
            <a:spLocks noGrp="1"/>
          </p:cNvSpPr>
          <p:nvPr>
            <p:ph type="sldNum" sz="quarter" idx="12"/>
          </p:nvPr>
        </p:nvSpPr>
        <p:spPr/>
        <p:txBody>
          <a:bodyPr/>
          <a:lstStyle/>
          <a:p>
            <a:fld id="{B728FD7B-84C9-4FF8-8BB1-B320078B8E20}" type="slidenum">
              <a:rPr lang="es-ES" smtClean="0"/>
              <a:pPr/>
              <a:t>‹Nº›</a:t>
            </a:fld>
            <a:endParaRPr lang="es-ES"/>
          </a:p>
        </p:txBody>
      </p:sp>
    </p:spTree>
    <p:extLst>
      <p:ext uri="{BB962C8B-B14F-4D97-AF65-F5344CB8AC3E}">
        <p14:creationId xmlns:p14="http://schemas.microsoft.com/office/powerpoint/2010/main" val="1421143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F94BA8-B451-3A05-878F-18CAEBAB5571}"/>
              </a:ext>
            </a:extLst>
          </p:cNvPr>
          <p:cNvSpPr>
            <a:spLocks noGrp="1"/>
          </p:cNvSpPr>
          <p:nvPr>
            <p:ph type="title"/>
          </p:nvPr>
        </p:nvSpPr>
        <p:spPr>
          <a:xfrm>
            <a:off x="629841" y="365126"/>
            <a:ext cx="78867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C47D64B-8F5C-AE33-12D8-B3D8256A385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BA85115-DDB1-B95B-A75E-51FE0DCF5D2D}"/>
              </a:ext>
            </a:extLst>
          </p:cNvPr>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70507F7-4866-7E2C-7719-A0289FB05A9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684A0B1-AF16-5D77-DADC-88EB203B0AD6}"/>
              </a:ext>
            </a:extLst>
          </p:cNvPr>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1A9E5AE-A765-1586-3978-9BBFC16DE9BE}"/>
              </a:ext>
            </a:extLst>
          </p:cNvPr>
          <p:cNvSpPr>
            <a:spLocks noGrp="1"/>
          </p:cNvSpPr>
          <p:nvPr>
            <p:ph type="dt" sz="half" idx="10"/>
          </p:nvPr>
        </p:nvSpPr>
        <p:spPr/>
        <p:txBody>
          <a:bodyPr/>
          <a:lstStyle/>
          <a:p>
            <a:fld id="{6D559B0B-C31E-4806-B0FF-A7B08F6E8A48}" type="datetimeFigureOut">
              <a:rPr lang="es-ES" smtClean="0"/>
              <a:pPr/>
              <a:t>17/03/2024</a:t>
            </a:fld>
            <a:endParaRPr lang="es-ES"/>
          </a:p>
        </p:txBody>
      </p:sp>
      <p:sp>
        <p:nvSpPr>
          <p:cNvPr id="8" name="Marcador de pie de página 7">
            <a:extLst>
              <a:ext uri="{FF2B5EF4-FFF2-40B4-BE49-F238E27FC236}">
                <a16:creationId xmlns:a16="http://schemas.microsoft.com/office/drawing/2014/main" id="{FBCF411E-AFF8-B4FA-4632-7143C1651C7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4250E03-8C91-250B-67D8-6A43DC246465}"/>
              </a:ext>
            </a:extLst>
          </p:cNvPr>
          <p:cNvSpPr>
            <a:spLocks noGrp="1"/>
          </p:cNvSpPr>
          <p:nvPr>
            <p:ph type="sldNum" sz="quarter" idx="12"/>
          </p:nvPr>
        </p:nvSpPr>
        <p:spPr/>
        <p:txBody>
          <a:bodyPr/>
          <a:lstStyle/>
          <a:p>
            <a:fld id="{B728FD7B-84C9-4FF8-8BB1-B320078B8E20}" type="slidenum">
              <a:rPr lang="es-ES" smtClean="0"/>
              <a:pPr/>
              <a:t>‹Nº›</a:t>
            </a:fld>
            <a:endParaRPr lang="es-ES"/>
          </a:p>
        </p:txBody>
      </p:sp>
    </p:spTree>
    <p:extLst>
      <p:ext uri="{BB962C8B-B14F-4D97-AF65-F5344CB8AC3E}">
        <p14:creationId xmlns:p14="http://schemas.microsoft.com/office/powerpoint/2010/main" val="2396569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1713BA-AE27-ED6B-09D4-D779040CBA1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27BA1C-5D2C-6F04-7C82-D577A1BEB51C}"/>
              </a:ext>
            </a:extLst>
          </p:cNvPr>
          <p:cNvSpPr>
            <a:spLocks noGrp="1"/>
          </p:cNvSpPr>
          <p:nvPr>
            <p:ph type="dt" sz="half" idx="10"/>
          </p:nvPr>
        </p:nvSpPr>
        <p:spPr/>
        <p:txBody>
          <a:bodyPr/>
          <a:lstStyle/>
          <a:p>
            <a:fld id="{6D559B0B-C31E-4806-B0FF-A7B08F6E8A48}" type="datetimeFigureOut">
              <a:rPr lang="es-ES" smtClean="0"/>
              <a:pPr/>
              <a:t>17/03/2024</a:t>
            </a:fld>
            <a:endParaRPr lang="es-ES"/>
          </a:p>
        </p:txBody>
      </p:sp>
      <p:sp>
        <p:nvSpPr>
          <p:cNvPr id="4" name="Marcador de pie de página 3">
            <a:extLst>
              <a:ext uri="{FF2B5EF4-FFF2-40B4-BE49-F238E27FC236}">
                <a16:creationId xmlns:a16="http://schemas.microsoft.com/office/drawing/2014/main" id="{E354E4EC-30C9-FCFC-D0D9-916F66CB25C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F376297-535B-5622-0327-F38A17636AD1}"/>
              </a:ext>
            </a:extLst>
          </p:cNvPr>
          <p:cNvSpPr>
            <a:spLocks noGrp="1"/>
          </p:cNvSpPr>
          <p:nvPr>
            <p:ph type="sldNum" sz="quarter" idx="12"/>
          </p:nvPr>
        </p:nvSpPr>
        <p:spPr/>
        <p:txBody>
          <a:bodyPr/>
          <a:lstStyle/>
          <a:p>
            <a:fld id="{B728FD7B-84C9-4FF8-8BB1-B320078B8E20}" type="slidenum">
              <a:rPr lang="es-ES" smtClean="0"/>
              <a:pPr/>
              <a:t>‹Nº›</a:t>
            </a:fld>
            <a:endParaRPr lang="es-ES"/>
          </a:p>
        </p:txBody>
      </p:sp>
    </p:spTree>
    <p:extLst>
      <p:ext uri="{BB962C8B-B14F-4D97-AF65-F5344CB8AC3E}">
        <p14:creationId xmlns:p14="http://schemas.microsoft.com/office/powerpoint/2010/main" val="1214798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787B5F5-B3A2-1715-860A-4451C5E7D885}"/>
              </a:ext>
            </a:extLst>
          </p:cNvPr>
          <p:cNvSpPr>
            <a:spLocks noGrp="1"/>
          </p:cNvSpPr>
          <p:nvPr>
            <p:ph type="dt" sz="half" idx="10"/>
          </p:nvPr>
        </p:nvSpPr>
        <p:spPr/>
        <p:txBody>
          <a:bodyPr/>
          <a:lstStyle/>
          <a:p>
            <a:fld id="{6D559B0B-C31E-4806-B0FF-A7B08F6E8A48}" type="datetimeFigureOut">
              <a:rPr lang="es-ES" smtClean="0"/>
              <a:pPr/>
              <a:t>17/03/2024</a:t>
            </a:fld>
            <a:endParaRPr lang="es-ES"/>
          </a:p>
        </p:txBody>
      </p:sp>
      <p:sp>
        <p:nvSpPr>
          <p:cNvPr id="3" name="Marcador de pie de página 2">
            <a:extLst>
              <a:ext uri="{FF2B5EF4-FFF2-40B4-BE49-F238E27FC236}">
                <a16:creationId xmlns:a16="http://schemas.microsoft.com/office/drawing/2014/main" id="{725C2570-86F3-C71F-8BA2-66A050EB3F0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FDD5A26-7F83-E58E-018E-93D9843ED2CC}"/>
              </a:ext>
            </a:extLst>
          </p:cNvPr>
          <p:cNvSpPr>
            <a:spLocks noGrp="1"/>
          </p:cNvSpPr>
          <p:nvPr>
            <p:ph type="sldNum" sz="quarter" idx="12"/>
          </p:nvPr>
        </p:nvSpPr>
        <p:spPr/>
        <p:txBody>
          <a:bodyPr/>
          <a:lstStyle/>
          <a:p>
            <a:fld id="{B728FD7B-84C9-4FF8-8BB1-B320078B8E20}" type="slidenum">
              <a:rPr lang="es-ES" smtClean="0"/>
              <a:pPr/>
              <a:t>‹Nº›</a:t>
            </a:fld>
            <a:endParaRPr lang="es-ES"/>
          </a:p>
        </p:txBody>
      </p:sp>
    </p:spTree>
    <p:extLst>
      <p:ext uri="{BB962C8B-B14F-4D97-AF65-F5344CB8AC3E}">
        <p14:creationId xmlns:p14="http://schemas.microsoft.com/office/powerpoint/2010/main" val="4267987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B872EE-6536-F1C3-E677-DFECB2259381}"/>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27FE3FD-1C0A-8018-44D9-36967682628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9DFB34E-747C-51B4-AB7E-9305141554C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4144657-F782-7496-D735-DF8C566A7185}"/>
              </a:ext>
            </a:extLst>
          </p:cNvPr>
          <p:cNvSpPr>
            <a:spLocks noGrp="1"/>
          </p:cNvSpPr>
          <p:nvPr>
            <p:ph type="dt" sz="half" idx="10"/>
          </p:nvPr>
        </p:nvSpPr>
        <p:spPr/>
        <p:txBody>
          <a:bodyPr/>
          <a:lstStyle/>
          <a:p>
            <a:fld id="{6D559B0B-C31E-4806-B0FF-A7B08F6E8A48}" type="datetimeFigureOut">
              <a:rPr lang="es-ES" smtClean="0"/>
              <a:pPr/>
              <a:t>17/03/2024</a:t>
            </a:fld>
            <a:endParaRPr lang="es-ES"/>
          </a:p>
        </p:txBody>
      </p:sp>
      <p:sp>
        <p:nvSpPr>
          <p:cNvPr id="6" name="Marcador de pie de página 5">
            <a:extLst>
              <a:ext uri="{FF2B5EF4-FFF2-40B4-BE49-F238E27FC236}">
                <a16:creationId xmlns:a16="http://schemas.microsoft.com/office/drawing/2014/main" id="{F52E44FD-3A0A-3C7F-D59E-3A80D25170E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7147444-1172-C0F8-C27A-8D64EA0A195D}"/>
              </a:ext>
            </a:extLst>
          </p:cNvPr>
          <p:cNvSpPr>
            <a:spLocks noGrp="1"/>
          </p:cNvSpPr>
          <p:nvPr>
            <p:ph type="sldNum" sz="quarter" idx="12"/>
          </p:nvPr>
        </p:nvSpPr>
        <p:spPr/>
        <p:txBody>
          <a:bodyPr/>
          <a:lstStyle/>
          <a:p>
            <a:fld id="{B728FD7B-84C9-4FF8-8BB1-B320078B8E20}" type="slidenum">
              <a:rPr lang="es-ES" smtClean="0"/>
              <a:pPr/>
              <a:t>‹Nº›</a:t>
            </a:fld>
            <a:endParaRPr lang="es-ES"/>
          </a:p>
        </p:txBody>
      </p:sp>
    </p:spTree>
    <p:extLst>
      <p:ext uri="{BB962C8B-B14F-4D97-AF65-F5344CB8AC3E}">
        <p14:creationId xmlns:p14="http://schemas.microsoft.com/office/powerpoint/2010/main" val="199990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B6D485-AF51-732C-69FE-C8E1F63486A3}"/>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5CF7155-84CD-190B-AA10-ADD4BEE91C5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Marcador de texto 3">
            <a:extLst>
              <a:ext uri="{FF2B5EF4-FFF2-40B4-BE49-F238E27FC236}">
                <a16:creationId xmlns:a16="http://schemas.microsoft.com/office/drawing/2014/main" id="{A84CFC4D-D764-C2F6-00B4-B12C1EA8085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9C0103A-45E3-94F9-16E0-5665AFC37735}"/>
              </a:ext>
            </a:extLst>
          </p:cNvPr>
          <p:cNvSpPr>
            <a:spLocks noGrp="1"/>
          </p:cNvSpPr>
          <p:nvPr>
            <p:ph type="dt" sz="half" idx="10"/>
          </p:nvPr>
        </p:nvSpPr>
        <p:spPr/>
        <p:txBody>
          <a:bodyPr/>
          <a:lstStyle/>
          <a:p>
            <a:fld id="{6D559B0B-C31E-4806-B0FF-A7B08F6E8A48}" type="datetimeFigureOut">
              <a:rPr lang="es-ES" smtClean="0"/>
              <a:pPr/>
              <a:t>17/03/2024</a:t>
            </a:fld>
            <a:endParaRPr lang="es-ES"/>
          </a:p>
        </p:txBody>
      </p:sp>
      <p:sp>
        <p:nvSpPr>
          <p:cNvPr id="6" name="Marcador de pie de página 5">
            <a:extLst>
              <a:ext uri="{FF2B5EF4-FFF2-40B4-BE49-F238E27FC236}">
                <a16:creationId xmlns:a16="http://schemas.microsoft.com/office/drawing/2014/main" id="{41234231-B71D-1156-E34C-74AFF1A8305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466C6F1-26B1-5C01-49A0-BD7B6150BB09}"/>
              </a:ext>
            </a:extLst>
          </p:cNvPr>
          <p:cNvSpPr>
            <a:spLocks noGrp="1"/>
          </p:cNvSpPr>
          <p:nvPr>
            <p:ph type="sldNum" sz="quarter" idx="12"/>
          </p:nvPr>
        </p:nvSpPr>
        <p:spPr/>
        <p:txBody>
          <a:bodyPr/>
          <a:lstStyle/>
          <a:p>
            <a:fld id="{B728FD7B-84C9-4FF8-8BB1-B320078B8E20}" type="slidenum">
              <a:rPr lang="es-ES" smtClean="0"/>
              <a:pPr/>
              <a:t>‹Nº›</a:t>
            </a:fld>
            <a:endParaRPr lang="es-ES"/>
          </a:p>
        </p:txBody>
      </p:sp>
    </p:spTree>
    <p:extLst>
      <p:ext uri="{BB962C8B-B14F-4D97-AF65-F5344CB8AC3E}">
        <p14:creationId xmlns:p14="http://schemas.microsoft.com/office/powerpoint/2010/main" val="3888468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0EB4F7B-E6D1-6C8F-3399-C084DAFAD90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9AF3A9B-8AF7-2A31-89C1-5289F9563CA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EAA8D91-0D0D-6156-FF39-D30C668240A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D559B0B-C31E-4806-B0FF-A7B08F6E8A48}" type="datetimeFigureOut">
              <a:rPr lang="es-ES" smtClean="0"/>
              <a:pPr/>
              <a:t>17/03/2024</a:t>
            </a:fld>
            <a:endParaRPr lang="es-ES"/>
          </a:p>
        </p:txBody>
      </p:sp>
      <p:sp>
        <p:nvSpPr>
          <p:cNvPr id="5" name="Marcador de pie de página 4">
            <a:extLst>
              <a:ext uri="{FF2B5EF4-FFF2-40B4-BE49-F238E27FC236}">
                <a16:creationId xmlns:a16="http://schemas.microsoft.com/office/drawing/2014/main" id="{256AE005-2C8A-30A4-691B-FA0F368251F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5D2B69B1-44CA-0128-054A-6C4569A097C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728FD7B-84C9-4FF8-8BB1-B320078B8E20}" type="slidenum">
              <a:rPr lang="es-ES" smtClean="0"/>
              <a:pPr/>
              <a:t>‹Nº›</a:t>
            </a:fld>
            <a:endParaRPr lang="es-ES"/>
          </a:p>
        </p:txBody>
      </p:sp>
      <p:pic>
        <p:nvPicPr>
          <p:cNvPr id="7" name="Picture 3">
            <a:extLst>
              <a:ext uri="{FF2B5EF4-FFF2-40B4-BE49-F238E27FC236}">
                <a16:creationId xmlns:a16="http://schemas.microsoft.com/office/drawing/2014/main" id="{FE6D7E3B-E168-0166-7229-D0110F04F886}"/>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11561" y="-29938"/>
            <a:ext cx="2952327" cy="874668"/>
          </a:xfrm>
          <a:prstGeom prst="rect">
            <a:avLst/>
          </a:prstGeom>
          <a:noFill/>
          <a:ln w="9525">
            <a:solidFill>
              <a:schemeClr val="accent6">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350818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doe.juntaex.es/pdfs/doe/2022/2380o/22050221.pdf" TargetMode="Externa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hyperlink" Target="https://doe.juntaex.es/pdfs/doe/2023/1010o/23080868.pdf"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24.png"/><Relationship Id="rId7" Type="http://schemas.openxmlformats.org/officeDocument/2006/relationships/customXml" Target="../ink/ink5.xml"/><Relationship Id="rId2" Type="http://schemas.openxmlformats.org/officeDocument/2006/relationships/customXml" Target="../ink/ink1.xml"/><Relationship Id="rId1" Type="http://schemas.openxmlformats.org/officeDocument/2006/relationships/slideLayout" Target="../slideLayouts/slideLayout7.xml"/><Relationship Id="rId6" Type="http://schemas.openxmlformats.org/officeDocument/2006/relationships/customXml" Target="../ink/ink4.xml"/><Relationship Id="rId5" Type="http://schemas.openxmlformats.org/officeDocument/2006/relationships/customXml" Target="../ink/ink3.xml"/><Relationship Id="rId4" Type="http://schemas.openxmlformats.org/officeDocument/2006/relationships/customXml" Target="../ink/ink2.xml"/><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package" Target="../embeddings/Microsoft_Excel_Worksheet.xlsx"/><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Excel_Worksheet1.xlsx"/><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hyperlink" Target="https://laboreo.juntaex.es/" TargetMode="External"/><Relationship Id="rId4" Type="http://schemas.openxmlformats.org/officeDocument/2006/relationships/hyperlink" Target="https://aradoacceso.juntaex.es/Paginas/Login"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extremaduraruraldigital.org/"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doe.juntaex.es/pdfs/doe/2022/820o/22050063.pdf" TargetMode="Externa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hyperlink" Target="https://doe.juntaex.es/pdfs/doe/2022/2050o/22081723.pd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932" y="5111338"/>
            <a:ext cx="1207074" cy="1290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Tabla 7"/>
          <p:cNvGraphicFramePr>
            <a:graphicFrameLocks noGrp="1"/>
          </p:cNvGraphicFramePr>
          <p:nvPr>
            <p:extLst>
              <p:ext uri="{D42A27DB-BD31-4B8C-83A1-F6EECF244321}">
                <p14:modId xmlns:p14="http://schemas.microsoft.com/office/powerpoint/2010/main" val="3495662375"/>
              </p:ext>
            </p:extLst>
          </p:nvPr>
        </p:nvGraphicFramePr>
        <p:xfrm>
          <a:off x="967290" y="3826634"/>
          <a:ext cx="7209420" cy="1005840"/>
        </p:xfrm>
        <a:graphic>
          <a:graphicData uri="http://schemas.openxmlformats.org/drawingml/2006/table">
            <a:tbl>
              <a:tblPr firstRow="1" bandRow="1">
                <a:tableStyleId>{5C22544A-7EE6-4342-B048-85BDC9FD1C3A}</a:tableStyleId>
              </a:tblPr>
              <a:tblGrid>
                <a:gridCol w="7209420">
                  <a:extLst>
                    <a:ext uri="{9D8B030D-6E8A-4147-A177-3AD203B41FA5}">
                      <a16:colId xmlns:a16="http://schemas.microsoft.com/office/drawing/2014/main" val="20000"/>
                    </a:ext>
                  </a:extLst>
                </a:gridCol>
              </a:tblGrid>
              <a:tr h="648072">
                <a:tc>
                  <a:txBody>
                    <a:bodyPr/>
                    <a:lstStyle/>
                    <a:p>
                      <a:pPr marL="0" algn="ctr" defTabSz="914400" rtl="0" eaLnBrk="1" latinLnBrk="0" hangingPunct="1"/>
                      <a:r>
                        <a:rPr lang="es-ES" sz="2000" dirty="0">
                          <a:solidFill>
                            <a:schemeClr val="accent6">
                              <a:lumMod val="75000"/>
                            </a:schemeClr>
                          </a:solidFill>
                        </a:rPr>
                        <a:t>NUEVO ESCENARIO LEADER EN EXTREMADURA</a:t>
                      </a:r>
                      <a:endParaRPr lang="es-ES" sz="2000" b="1" kern="1200" dirty="0">
                        <a:solidFill>
                          <a:schemeClr val="accent6">
                            <a:lumMod val="75000"/>
                          </a:schemeClr>
                        </a:solidFill>
                        <a:latin typeface="+mn-lt"/>
                        <a:ea typeface="+mn-ea"/>
                        <a:cs typeface="+mn-cs"/>
                      </a:endParaRPr>
                    </a:p>
                    <a:p>
                      <a:pPr marL="0" algn="ctr" defTabSz="914400" rtl="0" eaLnBrk="1" latinLnBrk="0" hangingPunct="1"/>
                      <a:r>
                        <a:rPr lang="es-ES" sz="2000" b="1" kern="1200" dirty="0">
                          <a:solidFill>
                            <a:schemeClr val="accent6">
                              <a:lumMod val="75000"/>
                            </a:schemeClr>
                          </a:solidFill>
                          <a:latin typeface="+mn-lt"/>
                          <a:ea typeface="+mn-ea"/>
                          <a:cs typeface="+mn-cs"/>
                        </a:rPr>
                        <a:t>María del Mar Parra Gómez</a:t>
                      </a:r>
                    </a:p>
                    <a:p>
                      <a:pPr marL="0" algn="ctr" defTabSz="914400" rtl="0" eaLnBrk="1" latinLnBrk="0" hangingPunct="1"/>
                      <a:r>
                        <a:rPr lang="es-ES" sz="2000" b="1" kern="1200" dirty="0">
                          <a:solidFill>
                            <a:schemeClr val="accent4">
                              <a:lumMod val="50000"/>
                            </a:schemeClr>
                          </a:solidFill>
                          <a:latin typeface="+mn-lt"/>
                          <a:ea typeface="+mn-ea"/>
                          <a:cs typeface="+mn-cs"/>
                        </a:rPr>
                        <a:t>Asociación para el Desarrollo de Monfragüe y su Entorno - ADEME</a:t>
                      </a:r>
                      <a:endParaRPr lang="es-ES_tradnl" sz="2000" b="1" kern="1200" dirty="0">
                        <a:solidFill>
                          <a:schemeClr val="accent4">
                            <a:lumMod val="50000"/>
                          </a:schemeClr>
                        </a:solidFill>
                        <a:latin typeface="+mn-lt"/>
                        <a:ea typeface="+mn-ea"/>
                        <a:cs typeface="+mn-cs"/>
                      </a:endParaRPr>
                    </a:p>
                  </a:txBody>
                  <a:tcPr>
                    <a:solidFill>
                      <a:schemeClr val="accent6">
                        <a:lumMod val="20000"/>
                        <a:lumOff val="80000"/>
                      </a:schemeClr>
                    </a:solidFill>
                  </a:tcPr>
                </a:tc>
                <a:extLst>
                  <a:ext uri="{0D108BD9-81ED-4DB2-BD59-A6C34878D82A}">
                    <a16:rowId xmlns:a16="http://schemas.microsoft.com/office/drawing/2014/main" val="10000"/>
                  </a:ext>
                </a:extLst>
              </a:tr>
            </a:tbl>
          </a:graphicData>
        </a:graphic>
      </p:graphicFrame>
      <p:pic>
        <p:nvPicPr>
          <p:cNvPr id="5" name="Imagen 4">
            <a:extLst>
              <a:ext uri="{FF2B5EF4-FFF2-40B4-BE49-F238E27FC236}">
                <a16:creationId xmlns:a16="http://schemas.microsoft.com/office/drawing/2014/main" id="{B03513FC-DEAD-029D-55EF-02E481543CCA}"/>
              </a:ext>
            </a:extLst>
          </p:cNvPr>
          <p:cNvPicPr>
            <a:picLocks noChangeAspect="1"/>
          </p:cNvPicPr>
          <p:nvPr/>
        </p:nvPicPr>
        <p:blipFill>
          <a:blip r:embed="rId4"/>
          <a:stretch>
            <a:fillRect/>
          </a:stretch>
        </p:blipFill>
        <p:spPr>
          <a:xfrm>
            <a:off x="890972" y="5335223"/>
            <a:ext cx="2286000" cy="857250"/>
          </a:xfrm>
          <a:prstGeom prst="rect">
            <a:avLst/>
          </a:prstGeom>
        </p:spPr>
      </p:pic>
      <p:pic>
        <p:nvPicPr>
          <p:cNvPr id="3" name="Imagen 2">
            <a:extLst>
              <a:ext uri="{FF2B5EF4-FFF2-40B4-BE49-F238E27FC236}">
                <a16:creationId xmlns:a16="http://schemas.microsoft.com/office/drawing/2014/main" id="{632726CC-17DF-E2B1-361D-5AA9B747CE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5656" y="377626"/>
            <a:ext cx="5652120" cy="3197634"/>
          </a:xfrm>
          <a:prstGeom prst="rect">
            <a:avLst/>
          </a:prstGeom>
        </p:spPr>
      </p:pic>
      <p:pic>
        <p:nvPicPr>
          <p:cNvPr id="4" name="Imagen 3">
            <a:extLst>
              <a:ext uri="{FF2B5EF4-FFF2-40B4-BE49-F238E27FC236}">
                <a16:creationId xmlns:a16="http://schemas.microsoft.com/office/drawing/2014/main" id="{72F28D69-5593-C735-0C96-AEE81443C5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6176" y="5215277"/>
            <a:ext cx="2020534" cy="1076653"/>
          </a:xfrm>
          <a:prstGeom prst="rect">
            <a:avLst/>
          </a:prstGeom>
        </p:spPr>
      </p:pic>
    </p:spTree>
    <p:extLst>
      <p:ext uri="{BB962C8B-B14F-4D97-AF65-F5344CB8AC3E}">
        <p14:creationId xmlns:p14="http://schemas.microsoft.com/office/powerpoint/2010/main" val="432446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DC254-DB94-5640-23B7-4C71AD73FC7D}"/>
            </a:ext>
          </a:extLst>
        </p:cNvPr>
        <p:cNvGrpSpPr/>
        <p:nvPr/>
      </p:nvGrpSpPr>
      <p:grpSpPr>
        <a:xfrm>
          <a:off x="0" y="0"/>
          <a:ext cx="0" cy="0"/>
          <a:chOff x="0" y="0"/>
          <a:chExt cx="0" cy="0"/>
        </a:xfrm>
      </p:grpSpPr>
      <p:sp>
        <p:nvSpPr>
          <p:cNvPr id="8" name="2 Rectángulo">
            <a:extLst>
              <a:ext uri="{FF2B5EF4-FFF2-40B4-BE49-F238E27FC236}">
                <a16:creationId xmlns:a16="http://schemas.microsoft.com/office/drawing/2014/main" id="{90BE623E-97B9-83A2-34A5-12C6E4A1A66A}"/>
              </a:ext>
            </a:extLst>
          </p:cNvPr>
          <p:cNvSpPr/>
          <p:nvPr/>
        </p:nvSpPr>
        <p:spPr>
          <a:xfrm>
            <a:off x="3923928" y="116632"/>
            <a:ext cx="4968552" cy="1292662"/>
          </a:xfrm>
          <a:prstGeom prst="rect">
            <a:avLst/>
          </a:prstGeom>
        </p:spPr>
        <p:txBody>
          <a:bodyPr wrap="square">
            <a:spAutoFit/>
          </a:bodyPr>
          <a:lstStyle/>
          <a:p>
            <a:pPr algn="r">
              <a:defRPr/>
            </a:pPr>
            <a:r>
              <a:rPr lang="es-ES" sz="5400" spc="600" dirty="0">
                <a:solidFill>
                  <a:schemeClr val="accent6">
                    <a:lumMod val="75000"/>
                  </a:schemeClr>
                </a:solidFill>
                <a:latin typeface="Century Gothic" pitchFamily="34" charset="0"/>
              </a:rPr>
              <a:t>4 </a:t>
            </a:r>
            <a:r>
              <a:rPr lang="es-ES" sz="2400" spc="600" dirty="0">
                <a:solidFill>
                  <a:schemeClr val="accent6">
                    <a:lumMod val="75000"/>
                  </a:schemeClr>
                </a:solidFill>
                <a:latin typeface="Century Gothic" pitchFamily="34" charset="0"/>
              </a:rPr>
              <a:t>Puesta en marcha periodo 2023-2027</a:t>
            </a:r>
            <a:endParaRPr lang="es-ES" sz="1400" spc="600" dirty="0">
              <a:solidFill>
                <a:schemeClr val="accent6">
                  <a:lumMod val="75000"/>
                </a:schemeClr>
              </a:solidFill>
              <a:latin typeface="Century Gothic" pitchFamily="34" charset="0"/>
            </a:endParaRPr>
          </a:p>
        </p:txBody>
      </p:sp>
      <p:sp>
        <p:nvSpPr>
          <p:cNvPr id="10" name="3 Rectángulo">
            <a:extLst>
              <a:ext uri="{FF2B5EF4-FFF2-40B4-BE49-F238E27FC236}">
                <a16:creationId xmlns:a16="http://schemas.microsoft.com/office/drawing/2014/main" id="{BB742C6F-6E51-B1B5-44CB-15F4893C4ABB}"/>
              </a:ext>
            </a:extLst>
          </p:cNvPr>
          <p:cNvSpPr/>
          <p:nvPr/>
        </p:nvSpPr>
        <p:spPr>
          <a:xfrm>
            <a:off x="611559" y="1700808"/>
            <a:ext cx="7995513" cy="707886"/>
          </a:xfrm>
          <a:prstGeom prst="rect">
            <a:avLst/>
          </a:prstGeom>
          <a:solidFill>
            <a:schemeClr val="accent6">
              <a:lumMod val="40000"/>
              <a:lumOff val="60000"/>
            </a:schemeClr>
          </a:solidFill>
        </p:spPr>
        <p:txBody>
          <a:bodyPr wrap="square">
            <a:spAutoFit/>
          </a:bodyPr>
          <a:lstStyle/>
          <a:p>
            <a:pPr lvl="0" algn="just"/>
            <a:r>
              <a:rPr lang="es-ES" sz="2000" b="1" u="sng" dirty="0">
                <a:latin typeface="Century Gothic" panose="020B0502020202020204" pitchFamily="34" charset="0"/>
              </a:rPr>
              <a:t>AYUDA PREPARATORIA</a:t>
            </a:r>
            <a:r>
              <a:rPr lang="es-ES" sz="2000" b="1" dirty="0">
                <a:latin typeface="Century Gothic" panose="020B0502020202020204" pitchFamily="34" charset="0"/>
              </a:rPr>
              <a:t> PARA LA ELABORACIÓN DE LAS EDLP 2023-2027. Gastos Elegibles </a:t>
            </a:r>
          </a:p>
        </p:txBody>
      </p:sp>
      <p:sp>
        <p:nvSpPr>
          <p:cNvPr id="12" name="CuadroTexto 11">
            <a:extLst>
              <a:ext uri="{FF2B5EF4-FFF2-40B4-BE49-F238E27FC236}">
                <a16:creationId xmlns:a16="http://schemas.microsoft.com/office/drawing/2014/main" id="{D6F106C9-9B12-312B-56DE-7B5E52AC29D0}"/>
              </a:ext>
            </a:extLst>
          </p:cNvPr>
          <p:cNvSpPr txBox="1"/>
          <p:nvPr/>
        </p:nvSpPr>
        <p:spPr>
          <a:xfrm>
            <a:off x="611559" y="2564904"/>
            <a:ext cx="8127674" cy="3416320"/>
          </a:xfrm>
          <a:prstGeom prst="rect">
            <a:avLst/>
          </a:prstGeom>
          <a:noFill/>
        </p:spPr>
        <p:txBody>
          <a:bodyPr wrap="square">
            <a:spAutoFit/>
          </a:bodyPr>
          <a:lstStyle/>
          <a:p>
            <a:pPr algn="just"/>
            <a:r>
              <a:rPr lang="es-ES" sz="1800" dirty="0">
                <a:latin typeface="Century Gothic" panose="020B0502020202020204" pitchFamily="34" charset="0"/>
              </a:rPr>
              <a:t>a)</a:t>
            </a:r>
            <a:r>
              <a:rPr lang="es-ES" sz="1800" b="1" dirty="0">
                <a:latin typeface="Century Gothic" panose="020B0502020202020204" pitchFamily="34" charset="0"/>
              </a:rPr>
              <a:t>	Acciones de formación </a:t>
            </a:r>
            <a:r>
              <a:rPr lang="es-ES" sz="1800" dirty="0">
                <a:latin typeface="Century Gothic" panose="020B0502020202020204" pitchFamily="34" charset="0"/>
              </a:rPr>
              <a:t>para las partes interesadas locales.</a:t>
            </a:r>
          </a:p>
          <a:p>
            <a:pPr algn="just"/>
            <a:r>
              <a:rPr lang="es-ES" sz="1800" dirty="0">
                <a:latin typeface="Century Gothic" panose="020B0502020202020204" pitchFamily="34" charset="0"/>
              </a:rPr>
              <a:t>b)	</a:t>
            </a:r>
            <a:r>
              <a:rPr lang="es-ES" sz="1800" b="1" dirty="0">
                <a:latin typeface="Century Gothic" panose="020B0502020202020204" pitchFamily="34" charset="0"/>
              </a:rPr>
              <a:t>Estudios</a:t>
            </a:r>
            <a:r>
              <a:rPr lang="es-ES" sz="1800" dirty="0">
                <a:latin typeface="Century Gothic" panose="020B0502020202020204" pitchFamily="34" charset="0"/>
              </a:rPr>
              <a:t> relativos a la zona en cuestión.</a:t>
            </a:r>
          </a:p>
          <a:p>
            <a:pPr algn="just"/>
            <a:r>
              <a:rPr lang="es-ES" sz="1800" dirty="0">
                <a:latin typeface="Century Gothic" panose="020B0502020202020204" pitchFamily="34" charset="0"/>
              </a:rPr>
              <a:t>c)	</a:t>
            </a:r>
            <a:r>
              <a:rPr lang="es-ES" sz="1800" b="1" dirty="0">
                <a:latin typeface="Century Gothic" panose="020B0502020202020204" pitchFamily="34" charset="0"/>
              </a:rPr>
              <a:t>Costes relacionados con la elaboración de la estrategia </a:t>
            </a:r>
            <a:r>
              <a:rPr lang="es-ES" sz="1800" dirty="0">
                <a:latin typeface="Century Gothic" panose="020B0502020202020204" pitchFamily="34" charset="0"/>
              </a:rPr>
              <a:t>de desarrollo local participativo, incluidos costes de asesoramiento y costes para acciones relacionadas con las consultas a partes interesadas e efectos de preparación de la estrategia.</a:t>
            </a:r>
          </a:p>
          <a:p>
            <a:pPr algn="just"/>
            <a:r>
              <a:rPr lang="es-ES" sz="1800" dirty="0">
                <a:latin typeface="Century Gothic" panose="020B0502020202020204" pitchFamily="34" charset="0"/>
              </a:rPr>
              <a:t>d)	Costes administrativos </a:t>
            </a:r>
            <a:r>
              <a:rPr lang="es-ES" sz="1800" b="1" dirty="0">
                <a:latin typeface="Century Gothic" panose="020B0502020202020204" pitchFamily="34" charset="0"/>
              </a:rPr>
              <a:t>(costes de funcionamiento y de personal) </a:t>
            </a:r>
            <a:r>
              <a:rPr lang="es-ES" sz="1800" dirty="0">
                <a:latin typeface="Century Gothic" panose="020B0502020202020204" pitchFamily="34" charset="0"/>
              </a:rPr>
              <a:t>durante la fase de preparación.</a:t>
            </a:r>
          </a:p>
          <a:p>
            <a:pPr algn="just"/>
            <a:endParaRPr lang="es-ES" sz="1800" b="1" dirty="0">
              <a:latin typeface="Century Gothic" panose="020B0502020202020204" pitchFamily="34" charset="0"/>
            </a:endParaRPr>
          </a:p>
          <a:p>
            <a:pPr algn="just"/>
            <a:r>
              <a:rPr lang="es-ES" sz="1800" b="1" dirty="0">
                <a:latin typeface="Century Gothic" panose="020B0502020202020204" pitchFamily="34" charset="0"/>
              </a:rPr>
              <a:t>En todo caso, los gastos han de estar directamente relacionados con la preparación de las estrategias de Desarrollo Local Participativo.</a:t>
            </a:r>
          </a:p>
          <a:p>
            <a:endParaRPr lang="es-ES" sz="1800" b="1" dirty="0">
              <a:latin typeface="Century Gothic" panose="020B0502020202020204" pitchFamily="34" charset="0"/>
            </a:endParaRPr>
          </a:p>
        </p:txBody>
      </p:sp>
      <p:pic>
        <p:nvPicPr>
          <p:cNvPr id="2" name="Imagen 1">
            <a:extLst>
              <a:ext uri="{FF2B5EF4-FFF2-40B4-BE49-F238E27FC236}">
                <a16:creationId xmlns:a16="http://schemas.microsoft.com/office/drawing/2014/main" id="{EFF85465-3066-1D2F-4F48-C5016BF54C26}"/>
              </a:ext>
            </a:extLst>
          </p:cNvPr>
          <p:cNvPicPr>
            <a:picLocks noChangeAspect="1"/>
          </p:cNvPicPr>
          <p:nvPr/>
        </p:nvPicPr>
        <p:blipFill>
          <a:blip r:embed="rId2"/>
          <a:stretch>
            <a:fillRect/>
          </a:stretch>
        </p:blipFill>
        <p:spPr>
          <a:xfrm>
            <a:off x="6798076" y="5704958"/>
            <a:ext cx="1835055" cy="1036410"/>
          </a:xfrm>
          <a:prstGeom prst="rect">
            <a:avLst/>
          </a:prstGeom>
        </p:spPr>
      </p:pic>
    </p:spTree>
    <p:extLst>
      <p:ext uri="{BB962C8B-B14F-4D97-AF65-F5344CB8AC3E}">
        <p14:creationId xmlns:p14="http://schemas.microsoft.com/office/powerpoint/2010/main" val="251662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C939D-B1C5-888D-94DA-BBE96A87221E}"/>
            </a:ext>
          </a:extLst>
        </p:cNvPr>
        <p:cNvGrpSpPr/>
        <p:nvPr/>
      </p:nvGrpSpPr>
      <p:grpSpPr>
        <a:xfrm>
          <a:off x="0" y="0"/>
          <a:ext cx="0" cy="0"/>
          <a:chOff x="0" y="0"/>
          <a:chExt cx="0" cy="0"/>
        </a:xfrm>
      </p:grpSpPr>
      <p:sp>
        <p:nvSpPr>
          <p:cNvPr id="8" name="2 Rectángulo">
            <a:extLst>
              <a:ext uri="{FF2B5EF4-FFF2-40B4-BE49-F238E27FC236}">
                <a16:creationId xmlns:a16="http://schemas.microsoft.com/office/drawing/2014/main" id="{4A402EBC-3CA7-4293-300A-EDE05DEA377A}"/>
              </a:ext>
            </a:extLst>
          </p:cNvPr>
          <p:cNvSpPr/>
          <p:nvPr/>
        </p:nvSpPr>
        <p:spPr>
          <a:xfrm>
            <a:off x="3923928" y="116632"/>
            <a:ext cx="4968552" cy="129266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5400" b="0" i="0" u="none" strike="noStrike" kern="1200" cap="none" spc="600" normalizeH="0" baseline="0" noProof="0" dirty="0">
                <a:ln>
                  <a:noFill/>
                </a:ln>
                <a:solidFill>
                  <a:schemeClr val="accent6">
                    <a:lumMod val="75000"/>
                  </a:schemeClr>
                </a:solidFill>
                <a:effectLst/>
                <a:uLnTx/>
                <a:uFillTx/>
                <a:latin typeface="Century Gothic" pitchFamily="34" charset="0"/>
                <a:ea typeface="+mn-ea"/>
                <a:cs typeface="+mn-cs"/>
              </a:rPr>
              <a:t>4 </a:t>
            </a:r>
            <a:r>
              <a:rPr kumimoji="0" lang="es-ES" sz="2400" b="0" i="0" u="none" strike="noStrike" kern="1200" cap="none" spc="600" normalizeH="0" baseline="0" noProof="0" dirty="0">
                <a:ln>
                  <a:noFill/>
                </a:ln>
                <a:solidFill>
                  <a:schemeClr val="accent6">
                    <a:lumMod val="75000"/>
                  </a:schemeClr>
                </a:solidFill>
                <a:effectLst/>
                <a:uLnTx/>
                <a:uFillTx/>
                <a:latin typeface="Century Gothic" pitchFamily="34" charset="0"/>
                <a:ea typeface="+mn-ea"/>
                <a:cs typeface="+mn-cs"/>
              </a:rPr>
              <a:t>Puesta en marcha periodo 2023-2027</a:t>
            </a:r>
            <a:endParaRPr kumimoji="0" lang="es-ES" sz="1400" b="0" i="0" u="none" strike="noStrike" kern="1200" cap="none" spc="600" normalizeH="0" baseline="0" noProof="0" dirty="0">
              <a:ln>
                <a:noFill/>
              </a:ln>
              <a:solidFill>
                <a:schemeClr val="accent6">
                  <a:lumMod val="75000"/>
                </a:schemeClr>
              </a:solidFill>
              <a:effectLst/>
              <a:uLnTx/>
              <a:uFillTx/>
              <a:latin typeface="Century Gothic" pitchFamily="34" charset="0"/>
              <a:ea typeface="+mn-ea"/>
              <a:cs typeface="+mn-cs"/>
            </a:endParaRPr>
          </a:p>
        </p:txBody>
      </p:sp>
      <p:pic>
        <p:nvPicPr>
          <p:cNvPr id="2" name="Imagen 1">
            <a:extLst>
              <a:ext uri="{FF2B5EF4-FFF2-40B4-BE49-F238E27FC236}">
                <a16:creationId xmlns:a16="http://schemas.microsoft.com/office/drawing/2014/main" id="{DD47E58D-C91D-09D5-D402-C1792CCA60C4}"/>
              </a:ext>
            </a:extLst>
          </p:cNvPr>
          <p:cNvPicPr>
            <a:picLocks noChangeAspect="1"/>
          </p:cNvPicPr>
          <p:nvPr/>
        </p:nvPicPr>
        <p:blipFill>
          <a:blip r:embed="rId2"/>
          <a:stretch>
            <a:fillRect/>
          </a:stretch>
        </p:blipFill>
        <p:spPr>
          <a:xfrm>
            <a:off x="6798076" y="5704958"/>
            <a:ext cx="1835055" cy="1036410"/>
          </a:xfrm>
          <a:prstGeom prst="rect">
            <a:avLst/>
          </a:prstGeom>
        </p:spPr>
      </p:pic>
      <p:graphicFrame>
        <p:nvGraphicFramePr>
          <p:cNvPr id="4" name="Tabla 3">
            <a:extLst>
              <a:ext uri="{FF2B5EF4-FFF2-40B4-BE49-F238E27FC236}">
                <a16:creationId xmlns:a16="http://schemas.microsoft.com/office/drawing/2014/main" id="{7B52A850-9471-C972-9745-277EF0F8165F}"/>
              </a:ext>
            </a:extLst>
          </p:cNvPr>
          <p:cNvGraphicFramePr>
            <a:graphicFrameLocks noGrp="1"/>
          </p:cNvGraphicFramePr>
          <p:nvPr>
            <p:extLst>
              <p:ext uri="{D42A27DB-BD31-4B8C-83A1-F6EECF244321}">
                <p14:modId xmlns:p14="http://schemas.microsoft.com/office/powerpoint/2010/main" val="1752915473"/>
              </p:ext>
            </p:extLst>
          </p:nvPr>
        </p:nvGraphicFramePr>
        <p:xfrm>
          <a:off x="1115616" y="1545446"/>
          <a:ext cx="7272808" cy="4023360"/>
        </p:xfrm>
        <a:graphic>
          <a:graphicData uri="http://schemas.openxmlformats.org/drawingml/2006/table">
            <a:tbl>
              <a:tblPr bandRow="1">
                <a:tableStyleId>{C4B1156A-380E-4F78-BDF5-A606A8083BF9}</a:tableStyleId>
              </a:tblPr>
              <a:tblGrid>
                <a:gridCol w="3351196">
                  <a:extLst>
                    <a:ext uri="{9D8B030D-6E8A-4147-A177-3AD203B41FA5}">
                      <a16:colId xmlns:a16="http://schemas.microsoft.com/office/drawing/2014/main" val="1829676092"/>
                    </a:ext>
                  </a:extLst>
                </a:gridCol>
                <a:gridCol w="3921612">
                  <a:extLst>
                    <a:ext uri="{9D8B030D-6E8A-4147-A177-3AD203B41FA5}">
                      <a16:colId xmlns:a16="http://schemas.microsoft.com/office/drawing/2014/main" val="1169379079"/>
                    </a:ext>
                  </a:extLst>
                </a:gridCol>
              </a:tblGrid>
              <a:tr h="1364963">
                <a:tc>
                  <a:txBody>
                    <a:bodyPr/>
                    <a:lstStyle/>
                    <a:p>
                      <a:pPr algn="ctr"/>
                      <a:endParaRPr lang="es-ES" sz="1400" b="1" dirty="0">
                        <a:latin typeface="Century Gothic" panose="020B0502020202020204" pitchFamily="34" charset="0"/>
                      </a:endParaRPr>
                    </a:p>
                    <a:p>
                      <a:pPr algn="ctr"/>
                      <a:endParaRPr lang="es-ES" sz="1400" b="1" dirty="0">
                        <a:latin typeface="Century Gothic" panose="020B0502020202020204" pitchFamily="34" charset="0"/>
                      </a:endParaRPr>
                    </a:p>
                    <a:p>
                      <a:pPr algn="ctr"/>
                      <a:r>
                        <a:rPr lang="es-ES" sz="1400" b="1" dirty="0">
                          <a:latin typeface="Century Gothic" panose="020B0502020202020204" pitchFamily="34" charset="0"/>
                        </a:rPr>
                        <a:t>SELECCIÓN DE ESTRATEGIAS</a:t>
                      </a:r>
                    </a:p>
                    <a:p>
                      <a:pPr algn="ctr"/>
                      <a:r>
                        <a:rPr lang="es-ES" sz="1400" b="1" dirty="0">
                          <a:latin typeface="Century Gothic" panose="020B0502020202020204" pitchFamily="34" charset="0"/>
                        </a:rPr>
                        <a:t> </a:t>
                      </a:r>
                    </a:p>
                  </a:txBody>
                  <a:tcPr/>
                </a:tc>
                <a:tc>
                  <a:txBody>
                    <a:bodyPr/>
                    <a:lstStyle/>
                    <a:p>
                      <a:pPr algn="ctr"/>
                      <a:r>
                        <a:rPr lang="es-ES" sz="1400" dirty="0">
                          <a:latin typeface="Century Gothic" panose="020B0502020202020204" pitchFamily="34" charset="0"/>
                        </a:rPr>
                        <a:t>Orden de 1 de diciembre de Orden de 1 de diciembre de 2022 de selección de Estrategias de Desarrollo</a:t>
                      </a:r>
                    </a:p>
                    <a:p>
                      <a:pPr algn="ctr"/>
                      <a:r>
                        <a:rPr lang="es-ES" sz="1400" dirty="0">
                          <a:latin typeface="Century Gothic" panose="020B0502020202020204" pitchFamily="34" charset="0"/>
                        </a:rPr>
                        <a:t>Local Participativo en el periodo</a:t>
                      </a:r>
                    </a:p>
                    <a:p>
                      <a:pPr algn="ctr"/>
                      <a:r>
                        <a:rPr lang="es-ES" sz="1400" dirty="0">
                          <a:latin typeface="Century Gothic" panose="020B0502020202020204" pitchFamily="34" charset="0"/>
                        </a:rPr>
                        <a:t> 2023-2027.</a:t>
                      </a:r>
                    </a:p>
                    <a:p>
                      <a:pPr algn="ctr"/>
                      <a:r>
                        <a:rPr lang="es-ES" sz="1400" dirty="0">
                          <a:latin typeface="Century Gothic" panose="020B0502020202020204" pitchFamily="34" charset="0"/>
                        </a:rPr>
                        <a:t>(</a:t>
                      </a:r>
                      <a:r>
                        <a:rPr lang="es-ES" sz="1400" dirty="0">
                          <a:latin typeface="Century Gothic" panose="020B0502020202020204" pitchFamily="34" charset="0"/>
                          <a:hlinkClick r:id="rId3"/>
                        </a:rPr>
                        <a:t>DOE </a:t>
                      </a:r>
                      <a:r>
                        <a:rPr lang="es-ES" sz="1400" dirty="0" err="1">
                          <a:latin typeface="Century Gothic" panose="020B0502020202020204" pitchFamily="34" charset="0"/>
                          <a:hlinkClick r:id="rId3"/>
                        </a:rPr>
                        <a:t>nº</a:t>
                      </a:r>
                      <a:r>
                        <a:rPr lang="es-ES" sz="1400" dirty="0">
                          <a:latin typeface="Century Gothic" panose="020B0502020202020204" pitchFamily="34" charset="0"/>
                          <a:hlinkClick r:id="rId3"/>
                        </a:rPr>
                        <a:t> 238 de 14 de diciembre de 2022</a:t>
                      </a:r>
                      <a:r>
                        <a:rPr lang="es-ES" sz="1400" dirty="0">
                          <a:latin typeface="Century Gothic" panose="020B0502020202020204" pitchFamily="34" charset="0"/>
                        </a:rPr>
                        <a:t>)</a:t>
                      </a:r>
                    </a:p>
                    <a:p>
                      <a:pPr algn="ctr"/>
                      <a:endParaRPr lang="es-ES" sz="1400" dirty="0">
                        <a:latin typeface="Century Gothic" panose="020B0502020202020204" pitchFamily="34" charset="0"/>
                      </a:endParaRPr>
                    </a:p>
                    <a:p>
                      <a:pPr algn="ctr"/>
                      <a:r>
                        <a:rPr lang="es-ES" sz="1400" b="1" dirty="0">
                          <a:solidFill>
                            <a:srgbClr val="FF0000"/>
                          </a:solidFill>
                          <a:latin typeface="Century Gothic" panose="020B0502020202020204" pitchFamily="34" charset="0"/>
                        </a:rPr>
                        <a:t>2</a:t>
                      </a:r>
                      <a:r>
                        <a:rPr lang="es-ES" sz="1400" dirty="0">
                          <a:latin typeface="Century Gothic" panose="020B0502020202020204" pitchFamily="34" charset="0"/>
                        </a:rPr>
                        <a:t> </a:t>
                      </a:r>
                      <a:r>
                        <a:rPr lang="es-ES" sz="1400" b="1" dirty="0">
                          <a:solidFill>
                            <a:srgbClr val="FF0000"/>
                          </a:solidFill>
                          <a:latin typeface="Century Gothic" panose="020B0502020202020204" pitchFamily="34" charset="0"/>
                        </a:rPr>
                        <a:t>meses de plazo</a:t>
                      </a:r>
                    </a:p>
                  </a:txBody>
                  <a:tcPr/>
                </a:tc>
                <a:extLst>
                  <a:ext uri="{0D108BD9-81ED-4DB2-BD59-A6C34878D82A}">
                    <a16:rowId xmlns:a16="http://schemas.microsoft.com/office/drawing/2014/main" val="2102356665"/>
                  </a:ext>
                </a:extLst>
              </a:tr>
              <a:tr h="1081537">
                <a:tc>
                  <a:txBody>
                    <a:bodyPr/>
                    <a:lstStyle/>
                    <a:p>
                      <a:pPr algn="ctr"/>
                      <a:endParaRPr lang="es-ES" sz="1400" b="1" dirty="0">
                        <a:latin typeface="Century Gothic" panose="020B0502020202020204" pitchFamily="34" charset="0"/>
                      </a:endParaRPr>
                    </a:p>
                    <a:p>
                      <a:pPr algn="ctr"/>
                      <a:r>
                        <a:rPr lang="es-ES" sz="1400" b="1" dirty="0">
                          <a:latin typeface="Century Gothic" panose="020B0502020202020204" pitchFamily="34" charset="0"/>
                        </a:rPr>
                        <a:t>RESOLUCIÓN  DE ESTRATEGIAS DE DESARROLLO LOCAL PARTICIPATIVO DEL PLAN ESTRATÉGICO DE LA POLÍTICA AGRARIA COMÚN DE ESPAÑA 2023-2027 (PEPAC 2023-2027) ELABORADAS PARA EL PERIODO 2023- 2027 </a:t>
                      </a:r>
                    </a:p>
                    <a:p>
                      <a:pPr algn="ctr"/>
                      <a:endParaRPr lang="es-ES" sz="1400" b="1" dirty="0">
                        <a:latin typeface="Century Gothic" panose="020B0502020202020204" pitchFamily="34" charset="0"/>
                      </a:endParaRPr>
                    </a:p>
                  </a:txBody>
                  <a:tcPr/>
                </a:tc>
                <a:tc>
                  <a:txBody>
                    <a:bodyPr/>
                    <a:lstStyle/>
                    <a:p>
                      <a:pPr algn="ctr"/>
                      <a:endParaRPr lang="es-ES" sz="1400" dirty="0">
                        <a:latin typeface="Century Gothic" panose="020B0502020202020204" pitchFamily="34" charset="0"/>
                      </a:endParaRPr>
                    </a:p>
                    <a:p>
                      <a:pPr algn="ctr"/>
                      <a:r>
                        <a:rPr lang="es-ES" sz="1400" dirty="0">
                          <a:latin typeface="Century Gothic" panose="020B0502020202020204" pitchFamily="34" charset="0"/>
                        </a:rPr>
                        <a:t>ANUNCIO de 18 de mayo de 2023 por el que se notifican resoluciones de las solicitudes de la convocatoria pública de selección de Estrategias de Desarrollo Local Participativo en el periodo </a:t>
                      </a:r>
                    </a:p>
                    <a:p>
                      <a:pPr algn="ctr"/>
                      <a:r>
                        <a:rPr lang="es-ES" sz="1400" dirty="0">
                          <a:latin typeface="Century Gothic" panose="020B0502020202020204" pitchFamily="34" charset="0"/>
                        </a:rPr>
                        <a:t>2023-2027</a:t>
                      </a:r>
                    </a:p>
                    <a:p>
                      <a:pPr algn="ctr"/>
                      <a:r>
                        <a:rPr lang="es-ES" sz="1400" dirty="0">
                          <a:latin typeface="Century Gothic" panose="020B0502020202020204" pitchFamily="34" charset="0"/>
                        </a:rPr>
                        <a:t>Y notificación individual</a:t>
                      </a:r>
                    </a:p>
                    <a:p>
                      <a:pPr marL="0" marR="0" lvl="0" indent="0" algn="ctr" defTabSz="685800" rtl="0" eaLnBrk="1" fontAlgn="auto" latinLnBrk="0" hangingPunct="1">
                        <a:lnSpc>
                          <a:spcPct val="100000"/>
                        </a:lnSpc>
                        <a:spcBef>
                          <a:spcPts val="0"/>
                        </a:spcBef>
                        <a:spcAft>
                          <a:spcPts val="0"/>
                        </a:spcAft>
                        <a:buClrTx/>
                        <a:buSzTx/>
                        <a:buFontTx/>
                        <a:buNone/>
                        <a:tabLst/>
                        <a:defRPr/>
                      </a:pPr>
                      <a:r>
                        <a:rPr lang="es-ES" sz="1400" dirty="0">
                          <a:latin typeface="Century Gothic" panose="020B0502020202020204" pitchFamily="34" charset="0"/>
                        </a:rPr>
                        <a:t>(</a:t>
                      </a:r>
                      <a:r>
                        <a:rPr lang="es-ES" sz="1400" dirty="0">
                          <a:latin typeface="Century Gothic" panose="020B0502020202020204" pitchFamily="34" charset="0"/>
                          <a:hlinkClick r:id="rId4"/>
                        </a:rPr>
                        <a:t>DOE </a:t>
                      </a:r>
                      <a:r>
                        <a:rPr lang="es-ES" sz="1400" dirty="0" err="1">
                          <a:latin typeface="Century Gothic" panose="020B0502020202020204" pitchFamily="34" charset="0"/>
                          <a:hlinkClick r:id="rId4"/>
                        </a:rPr>
                        <a:t>nº</a:t>
                      </a:r>
                      <a:r>
                        <a:rPr lang="es-ES" sz="1400" dirty="0">
                          <a:latin typeface="Century Gothic" panose="020B0502020202020204" pitchFamily="34" charset="0"/>
                          <a:hlinkClick r:id="rId4"/>
                        </a:rPr>
                        <a:t> 101 de 29 de mayo de 2023</a:t>
                      </a:r>
                      <a:r>
                        <a:rPr lang="es-ES" sz="1400" dirty="0">
                          <a:latin typeface="Century Gothic" panose="020B0502020202020204" pitchFamily="34" charset="0"/>
                        </a:rPr>
                        <a:t>)</a:t>
                      </a:r>
                    </a:p>
                    <a:p>
                      <a:pPr algn="ctr"/>
                      <a:endParaRPr lang="es-ES" sz="1400" dirty="0">
                        <a:latin typeface="Century Gothic" panose="020B0502020202020204" pitchFamily="34" charset="0"/>
                      </a:endParaRPr>
                    </a:p>
                  </a:txBody>
                  <a:tcPr/>
                </a:tc>
                <a:extLst>
                  <a:ext uri="{0D108BD9-81ED-4DB2-BD59-A6C34878D82A}">
                    <a16:rowId xmlns:a16="http://schemas.microsoft.com/office/drawing/2014/main" val="3085052186"/>
                  </a:ext>
                </a:extLst>
              </a:tr>
            </a:tbl>
          </a:graphicData>
        </a:graphic>
      </p:graphicFrame>
    </p:spTree>
    <p:extLst>
      <p:ext uri="{BB962C8B-B14F-4D97-AF65-F5344CB8AC3E}">
        <p14:creationId xmlns:p14="http://schemas.microsoft.com/office/powerpoint/2010/main" val="134919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C939D-B1C5-888D-94DA-BBE96A87221E}"/>
            </a:ext>
          </a:extLst>
        </p:cNvPr>
        <p:cNvGrpSpPr/>
        <p:nvPr/>
      </p:nvGrpSpPr>
      <p:grpSpPr>
        <a:xfrm>
          <a:off x="0" y="0"/>
          <a:ext cx="0" cy="0"/>
          <a:chOff x="0" y="0"/>
          <a:chExt cx="0" cy="0"/>
        </a:xfrm>
      </p:grpSpPr>
      <p:sp>
        <p:nvSpPr>
          <p:cNvPr id="8" name="2 Rectángulo">
            <a:extLst>
              <a:ext uri="{FF2B5EF4-FFF2-40B4-BE49-F238E27FC236}">
                <a16:creationId xmlns:a16="http://schemas.microsoft.com/office/drawing/2014/main" id="{4A402EBC-3CA7-4293-300A-EDE05DEA377A}"/>
              </a:ext>
            </a:extLst>
          </p:cNvPr>
          <p:cNvSpPr/>
          <p:nvPr/>
        </p:nvSpPr>
        <p:spPr>
          <a:xfrm>
            <a:off x="3923928" y="116632"/>
            <a:ext cx="4968552" cy="1292662"/>
          </a:xfrm>
          <a:prstGeom prst="rect">
            <a:avLst/>
          </a:prstGeom>
        </p:spPr>
        <p:txBody>
          <a:bodyPr wrap="square">
            <a:spAutoFit/>
          </a:bodyPr>
          <a:lstStyle/>
          <a:p>
            <a:pPr algn="r">
              <a:defRPr/>
            </a:pPr>
            <a:r>
              <a:rPr lang="es-ES" sz="5400" spc="600" dirty="0">
                <a:solidFill>
                  <a:schemeClr val="accent6">
                    <a:lumMod val="75000"/>
                  </a:schemeClr>
                </a:solidFill>
                <a:latin typeface="Century Gothic" pitchFamily="34" charset="0"/>
              </a:rPr>
              <a:t>4 </a:t>
            </a:r>
            <a:r>
              <a:rPr lang="es-ES" sz="2400" spc="600" dirty="0">
                <a:solidFill>
                  <a:schemeClr val="accent6">
                    <a:lumMod val="75000"/>
                  </a:schemeClr>
                </a:solidFill>
                <a:latin typeface="Century Gothic" pitchFamily="34" charset="0"/>
              </a:rPr>
              <a:t>Puesta en marcha periodo 2023-2027</a:t>
            </a:r>
            <a:endParaRPr lang="es-ES" sz="1400" spc="600" dirty="0">
              <a:solidFill>
                <a:schemeClr val="accent6">
                  <a:lumMod val="75000"/>
                </a:schemeClr>
              </a:solidFill>
              <a:latin typeface="Century Gothic" pitchFamily="34" charset="0"/>
            </a:endParaRPr>
          </a:p>
        </p:txBody>
      </p:sp>
      <p:pic>
        <p:nvPicPr>
          <p:cNvPr id="2" name="Imagen 1">
            <a:extLst>
              <a:ext uri="{FF2B5EF4-FFF2-40B4-BE49-F238E27FC236}">
                <a16:creationId xmlns:a16="http://schemas.microsoft.com/office/drawing/2014/main" id="{DD47E58D-C91D-09D5-D402-C1792CCA60C4}"/>
              </a:ext>
            </a:extLst>
          </p:cNvPr>
          <p:cNvPicPr>
            <a:picLocks noChangeAspect="1"/>
          </p:cNvPicPr>
          <p:nvPr/>
        </p:nvPicPr>
        <p:blipFill>
          <a:blip r:embed="rId2"/>
          <a:stretch>
            <a:fillRect/>
          </a:stretch>
        </p:blipFill>
        <p:spPr>
          <a:xfrm>
            <a:off x="6798076" y="5704958"/>
            <a:ext cx="1835055" cy="1036410"/>
          </a:xfrm>
          <a:prstGeom prst="rect">
            <a:avLst/>
          </a:prstGeom>
        </p:spPr>
      </p:pic>
      <p:graphicFrame>
        <p:nvGraphicFramePr>
          <p:cNvPr id="4" name="Tabla 3">
            <a:extLst>
              <a:ext uri="{FF2B5EF4-FFF2-40B4-BE49-F238E27FC236}">
                <a16:creationId xmlns:a16="http://schemas.microsoft.com/office/drawing/2014/main" id="{7B52A850-9471-C972-9745-277EF0F8165F}"/>
              </a:ext>
            </a:extLst>
          </p:cNvPr>
          <p:cNvGraphicFramePr>
            <a:graphicFrameLocks noGrp="1"/>
          </p:cNvGraphicFramePr>
          <p:nvPr>
            <p:extLst>
              <p:ext uri="{D42A27DB-BD31-4B8C-83A1-F6EECF244321}">
                <p14:modId xmlns:p14="http://schemas.microsoft.com/office/powerpoint/2010/main" val="387033053"/>
              </p:ext>
            </p:extLst>
          </p:nvPr>
        </p:nvGraphicFramePr>
        <p:xfrm>
          <a:off x="1115616" y="1583797"/>
          <a:ext cx="7272808" cy="3946657"/>
        </p:xfrm>
        <a:graphic>
          <a:graphicData uri="http://schemas.openxmlformats.org/drawingml/2006/table">
            <a:tbl>
              <a:tblPr bandRow="1">
                <a:tableStyleId>{C4B1156A-380E-4F78-BDF5-A606A8083BF9}</a:tableStyleId>
              </a:tblPr>
              <a:tblGrid>
                <a:gridCol w="3351196">
                  <a:extLst>
                    <a:ext uri="{9D8B030D-6E8A-4147-A177-3AD203B41FA5}">
                      <a16:colId xmlns:a16="http://schemas.microsoft.com/office/drawing/2014/main" val="1829676092"/>
                    </a:ext>
                  </a:extLst>
                </a:gridCol>
                <a:gridCol w="3921612">
                  <a:extLst>
                    <a:ext uri="{9D8B030D-6E8A-4147-A177-3AD203B41FA5}">
                      <a16:colId xmlns:a16="http://schemas.microsoft.com/office/drawing/2014/main" val="1169379079"/>
                    </a:ext>
                  </a:extLst>
                </a:gridCol>
              </a:tblGrid>
              <a:tr h="2410281">
                <a:tc>
                  <a:txBody>
                    <a:bodyPr/>
                    <a:lstStyle/>
                    <a:p>
                      <a:pPr algn="ctr"/>
                      <a:endParaRPr lang="es-ES" sz="1400" b="1" dirty="0">
                        <a:latin typeface="Century Gothic" panose="020B0502020202020204" pitchFamily="34" charset="0"/>
                      </a:endParaRPr>
                    </a:p>
                    <a:p>
                      <a:pPr algn="ctr"/>
                      <a:r>
                        <a:rPr lang="es-ES" sz="1400" b="1" dirty="0">
                          <a:latin typeface="Century Gothic" panose="020B0502020202020204" pitchFamily="34" charset="0"/>
                        </a:rPr>
                        <a:t>FIRMA DEL CONVENIO ENTRE LA CONSEJERÍA DE AGRICULTURA, GANADERÍA Y DESARROLLO SOSTENIBLE Y LOS GRUPOS DE ACCIÓN LOCAL, PARA LA APLICACIÓN DE LA ESTRATEGIA DE DESARROLLO LOCAL PARTICIPATIVO EN EL MARCO DEL PLAN ESTRATÉGICO DE LA POLÍTICA AGRARIA COMÚN 2023-2027 DE ESPAÑA</a:t>
                      </a:r>
                    </a:p>
                    <a:p>
                      <a:pPr algn="ctr"/>
                      <a:endParaRPr lang="es-ES" sz="1400" b="1" dirty="0">
                        <a:latin typeface="Century Gothic" panose="020B0502020202020204" pitchFamily="34" charset="0"/>
                      </a:endParaRPr>
                    </a:p>
                  </a:txBody>
                  <a:tcPr/>
                </a:tc>
                <a:tc>
                  <a:txBody>
                    <a:bodyPr/>
                    <a:lstStyle/>
                    <a:p>
                      <a:pPr algn="ctr"/>
                      <a:endParaRPr lang="es-ES" sz="1400" dirty="0">
                        <a:latin typeface="Century Gothic" panose="020B0502020202020204" pitchFamily="34" charset="0"/>
                      </a:endParaRPr>
                    </a:p>
                    <a:p>
                      <a:pPr algn="ctr"/>
                      <a:endParaRPr lang="es-ES" sz="1400" dirty="0">
                        <a:latin typeface="Century Gothic" panose="020B0502020202020204" pitchFamily="34" charset="0"/>
                      </a:endParaRPr>
                    </a:p>
                    <a:p>
                      <a:pPr algn="ctr"/>
                      <a:endParaRPr lang="es-ES" sz="1400" dirty="0">
                        <a:latin typeface="Century Gothic" panose="020B0502020202020204" pitchFamily="34" charset="0"/>
                      </a:endParaRPr>
                    </a:p>
                    <a:p>
                      <a:pPr algn="ctr"/>
                      <a:endParaRPr lang="es-ES" sz="1400" dirty="0">
                        <a:latin typeface="Century Gothic" panose="020B0502020202020204" pitchFamily="34" charset="0"/>
                      </a:endParaRPr>
                    </a:p>
                    <a:p>
                      <a:pPr algn="ctr"/>
                      <a:r>
                        <a:rPr lang="es-ES" sz="1400" dirty="0">
                          <a:latin typeface="Century Gothic" panose="020B0502020202020204" pitchFamily="34" charset="0"/>
                        </a:rPr>
                        <a:t>Con fecha 27 de diciembre de 2023.</a:t>
                      </a:r>
                    </a:p>
                    <a:p>
                      <a:pPr algn="ctr"/>
                      <a:endParaRPr lang="es-ES" sz="1400" dirty="0">
                        <a:latin typeface="Century Gothic" panose="020B0502020202020204" pitchFamily="34" charset="0"/>
                      </a:endParaRPr>
                    </a:p>
                    <a:p>
                      <a:pPr algn="ctr"/>
                      <a:r>
                        <a:rPr lang="es-ES" sz="1400" dirty="0">
                          <a:latin typeface="Century Gothic" panose="020B0502020202020204" pitchFamily="34" charset="0"/>
                        </a:rPr>
                        <a:t>Publicación en el DOE durante febrero-marzo de 2024 de la publicidad de cada Convenio</a:t>
                      </a:r>
                    </a:p>
                    <a:p>
                      <a:pPr algn="ctr"/>
                      <a:endParaRPr lang="es-ES" sz="1400" dirty="0">
                        <a:latin typeface="Century Gothic" panose="020B0502020202020204" pitchFamily="34" charset="0"/>
                      </a:endParaRPr>
                    </a:p>
                  </a:txBody>
                  <a:tcPr/>
                </a:tc>
                <a:extLst>
                  <a:ext uri="{0D108BD9-81ED-4DB2-BD59-A6C34878D82A}">
                    <a16:rowId xmlns:a16="http://schemas.microsoft.com/office/drawing/2014/main" val="2102356665"/>
                  </a:ext>
                </a:extLst>
              </a:tr>
              <a:tr h="1081537">
                <a:tc>
                  <a:txBody>
                    <a:bodyPr/>
                    <a:lstStyle/>
                    <a:p>
                      <a:pPr algn="ctr"/>
                      <a:endParaRPr lang="es-ES" sz="1400" b="1" dirty="0">
                        <a:latin typeface="Century Gothic" panose="020B0502020202020204" pitchFamily="34" charset="0"/>
                      </a:endParaRPr>
                    </a:p>
                    <a:p>
                      <a:pPr algn="ctr"/>
                      <a:r>
                        <a:rPr lang="es-ES" sz="1400" b="1" dirty="0">
                          <a:latin typeface="Century Gothic" panose="020B0502020202020204" pitchFamily="34" charset="0"/>
                        </a:rPr>
                        <a:t>BORRADOR DE LAS BASES REGULADORAS</a:t>
                      </a:r>
                    </a:p>
                    <a:p>
                      <a:endParaRPr lang="es-ES" sz="1400" dirty="0">
                        <a:latin typeface="Century Gothic" panose="020B0502020202020204" pitchFamily="34" charset="0"/>
                      </a:endParaRPr>
                    </a:p>
                  </a:txBody>
                  <a:tcPr/>
                </a:tc>
                <a:tc>
                  <a:txBody>
                    <a:bodyPr/>
                    <a:lstStyle/>
                    <a:p>
                      <a:pPr algn="ctr"/>
                      <a:endParaRPr lang="es-ES" sz="1400" dirty="0">
                        <a:latin typeface="Century Gothic" panose="020B0502020202020204" pitchFamily="34" charset="0"/>
                      </a:endParaRPr>
                    </a:p>
                    <a:p>
                      <a:pPr algn="ctr"/>
                      <a:r>
                        <a:rPr lang="es-ES" sz="1400" dirty="0">
                          <a:latin typeface="Century Gothic" panose="020B0502020202020204" pitchFamily="34" charset="0"/>
                        </a:rPr>
                        <a:t>Trabajando en el borrador versión 3 de la Orden LEADER 23-27</a:t>
                      </a:r>
                    </a:p>
                  </a:txBody>
                  <a:tcPr/>
                </a:tc>
                <a:extLst>
                  <a:ext uri="{0D108BD9-81ED-4DB2-BD59-A6C34878D82A}">
                    <a16:rowId xmlns:a16="http://schemas.microsoft.com/office/drawing/2014/main" val="3085052186"/>
                  </a:ext>
                </a:extLst>
              </a:tr>
            </a:tbl>
          </a:graphicData>
        </a:graphic>
      </p:graphicFrame>
    </p:spTree>
    <p:extLst>
      <p:ext uri="{BB962C8B-B14F-4D97-AF65-F5344CB8AC3E}">
        <p14:creationId xmlns:p14="http://schemas.microsoft.com/office/powerpoint/2010/main" val="2853426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A49BC14-7377-AF21-26FE-C42B6B5482BE}"/>
            </a:ext>
          </a:extLst>
        </p:cNvPr>
        <p:cNvGrpSpPr/>
        <p:nvPr/>
      </p:nvGrpSpPr>
      <p:grpSpPr>
        <a:xfrm>
          <a:off x="0" y="0"/>
          <a:ext cx="0" cy="0"/>
          <a:chOff x="0" y="0"/>
          <a:chExt cx="0" cy="0"/>
        </a:xfrm>
      </p:grpSpPr>
      <p:sp>
        <p:nvSpPr>
          <p:cNvPr id="3" name="2 Rectángulo">
            <a:extLst>
              <a:ext uri="{FF2B5EF4-FFF2-40B4-BE49-F238E27FC236}">
                <a16:creationId xmlns:a16="http://schemas.microsoft.com/office/drawing/2014/main" id="{E5D1574B-98FE-5E58-60B9-ACD20B763D2B}"/>
              </a:ext>
            </a:extLst>
          </p:cNvPr>
          <p:cNvSpPr/>
          <p:nvPr/>
        </p:nvSpPr>
        <p:spPr>
          <a:xfrm>
            <a:off x="4427984" y="116632"/>
            <a:ext cx="4464496" cy="1292662"/>
          </a:xfrm>
          <a:prstGeom prst="rect">
            <a:avLst/>
          </a:prstGeom>
        </p:spPr>
        <p:txBody>
          <a:bodyPr wrap="square">
            <a:spAutoFit/>
          </a:bodyPr>
          <a:lstStyle/>
          <a:p>
            <a:pPr algn="r">
              <a:defRPr/>
            </a:pPr>
            <a:r>
              <a:rPr lang="es-ES" sz="5400" spc="600" dirty="0">
                <a:solidFill>
                  <a:schemeClr val="accent6">
                    <a:lumMod val="75000"/>
                  </a:schemeClr>
                </a:solidFill>
                <a:latin typeface="Century Gothic" pitchFamily="34" charset="0"/>
              </a:rPr>
              <a:t>5 </a:t>
            </a:r>
            <a:r>
              <a:rPr lang="es-ES" sz="2400" spc="600" dirty="0">
                <a:solidFill>
                  <a:schemeClr val="accent6">
                    <a:lumMod val="75000"/>
                  </a:schemeClr>
                </a:solidFill>
                <a:latin typeface="Century Gothic" pitchFamily="34" charset="0"/>
              </a:rPr>
              <a:t>LEADER</a:t>
            </a:r>
          </a:p>
          <a:p>
            <a:pPr algn="r">
              <a:defRPr/>
            </a:pPr>
            <a:r>
              <a:rPr lang="es-ES" sz="2400" spc="600" dirty="0">
                <a:solidFill>
                  <a:schemeClr val="accent6">
                    <a:lumMod val="75000"/>
                  </a:schemeClr>
                </a:solidFill>
                <a:latin typeface="Century Gothic" pitchFamily="34" charset="0"/>
              </a:rPr>
              <a:t>2023-2027</a:t>
            </a:r>
            <a:endParaRPr lang="es-ES" sz="1400" spc="600" dirty="0">
              <a:solidFill>
                <a:schemeClr val="accent6">
                  <a:lumMod val="75000"/>
                </a:schemeClr>
              </a:solidFill>
              <a:latin typeface="Century Gothic" pitchFamily="34" charset="0"/>
            </a:endParaRPr>
          </a:p>
        </p:txBody>
      </p:sp>
      <p:sp>
        <p:nvSpPr>
          <p:cNvPr id="4" name="3 Rectángulo">
            <a:extLst>
              <a:ext uri="{FF2B5EF4-FFF2-40B4-BE49-F238E27FC236}">
                <a16:creationId xmlns:a16="http://schemas.microsoft.com/office/drawing/2014/main" id="{DA3A382E-C4E3-BD4E-F935-5ED51640D478}"/>
              </a:ext>
            </a:extLst>
          </p:cNvPr>
          <p:cNvSpPr/>
          <p:nvPr/>
        </p:nvSpPr>
        <p:spPr>
          <a:xfrm>
            <a:off x="653402" y="2470621"/>
            <a:ext cx="7920880" cy="1631216"/>
          </a:xfrm>
          <a:prstGeom prst="rect">
            <a:avLst/>
          </a:prstGeom>
          <a:solidFill>
            <a:schemeClr val="accent6">
              <a:lumMod val="40000"/>
              <a:lumOff val="60000"/>
            </a:schemeClr>
          </a:solidFill>
        </p:spPr>
        <p:txBody>
          <a:bodyPr wrap="square">
            <a:spAutoFit/>
          </a:bodyPr>
          <a:lstStyle/>
          <a:p>
            <a:pPr marL="342900" lvl="0" indent="-342900">
              <a:buFont typeface="+mj-lt"/>
              <a:buAutoNum type="arabicPeriod"/>
            </a:pPr>
            <a:r>
              <a:rPr lang="es-ES" sz="2000" b="1" dirty="0">
                <a:latin typeface="Century Gothic" panose="020B0502020202020204" pitchFamily="34" charset="0"/>
              </a:rPr>
              <a:t>GRUPOS DE ACCIÓN LOCAL</a:t>
            </a:r>
            <a:r>
              <a:rPr lang="es-ES" sz="2000" dirty="0">
                <a:latin typeface="Century Gothic" panose="020B0502020202020204" pitchFamily="34" charset="0"/>
              </a:rPr>
              <a:t>: </a:t>
            </a:r>
            <a:r>
              <a:rPr lang="es-ES" sz="2000" b="1" dirty="0">
                <a:latin typeface="Century Gothic" panose="020B0502020202020204" pitchFamily="34" charset="0"/>
              </a:rPr>
              <a:t>24 GALS</a:t>
            </a:r>
          </a:p>
          <a:p>
            <a:pPr marL="342900" lvl="0" indent="-342900">
              <a:buFont typeface="+mj-lt"/>
              <a:buAutoNum type="arabicPeriod"/>
            </a:pPr>
            <a:r>
              <a:rPr lang="es-ES" sz="2000" b="1" dirty="0">
                <a:latin typeface="Century Gothic" panose="020B0502020202020204" pitchFamily="34" charset="0"/>
              </a:rPr>
              <a:t>DOTACIÓN ECONÓMICA: </a:t>
            </a:r>
          </a:p>
          <a:p>
            <a:pPr lvl="1"/>
            <a:r>
              <a:rPr lang="es-ES" sz="2000" b="1" dirty="0">
                <a:latin typeface="Century Gothic" panose="020B0502020202020204" pitchFamily="34" charset="0"/>
              </a:rPr>
              <a:t>      72 Millones de Euros (intervalo de 300.000€), </a:t>
            </a:r>
            <a:r>
              <a:rPr lang="es-ES" sz="1600" b="1" dirty="0">
                <a:latin typeface="Century Gothic" panose="020B0502020202020204" pitchFamily="34" charset="0"/>
              </a:rPr>
              <a:t>de partida</a:t>
            </a:r>
            <a:r>
              <a:rPr lang="es-ES" sz="2000" b="1" dirty="0">
                <a:latin typeface="Century Gothic" panose="020B0502020202020204" pitchFamily="34" charset="0"/>
              </a:rPr>
              <a:t> </a:t>
            </a:r>
          </a:p>
          <a:p>
            <a:pPr marL="342900" lvl="0" indent="-342900">
              <a:buFont typeface="+mj-lt"/>
              <a:buAutoNum type="arabicPeriod"/>
            </a:pPr>
            <a:r>
              <a:rPr lang="es-ES" sz="2000" b="1" kern="0" cap="all" dirty="0">
                <a:effectLst/>
                <a:latin typeface="Century Gothic" panose="020B0502020202020204" pitchFamily="34" charset="0"/>
                <a:ea typeface="Times New Roman" panose="02020603050405020304" pitchFamily="18" charset="0"/>
              </a:rPr>
              <a:t>Gestión, seguimiento y evaluación de la estrategia y su animación</a:t>
            </a:r>
            <a:r>
              <a:rPr lang="es-ES" sz="2000" b="1" kern="0" dirty="0">
                <a:effectLst/>
                <a:latin typeface="Century Gothic" panose="020B0502020202020204" pitchFamily="34" charset="0"/>
                <a:ea typeface="Times New Roman" panose="02020603050405020304" pitchFamily="18" charset="0"/>
              </a:rPr>
              <a:t>: </a:t>
            </a:r>
            <a:r>
              <a:rPr lang="es-ES" sz="2000" b="1" dirty="0">
                <a:latin typeface="Century Gothic" panose="020B0502020202020204" pitchFamily="34" charset="0"/>
              </a:rPr>
              <a:t>25%</a:t>
            </a:r>
          </a:p>
        </p:txBody>
      </p:sp>
      <p:sp>
        <p:nvSpPr>
          <p:cNvPr id="5" name="4 Rectángulo">
            <a:extLst>
              <a:ext uri="{FF2B5EF4-FFF2-40B4-BE49-F238E27FC236}">
                <a16:creationId xmlns:a16="http://schemas.microsoft.com/office/drawing/2014/main" id="{CCD27957-7458-2453-8B50-C504605B35E4}"/>
              </a:ext>
            </a:extLst>
          </p:cNvPr>
          <p:cNvSpPr/>
          <p:nvPr/>
        </p:nvSpPr>
        <p:spPr>
          <a:xfrm>
            <a:off x="634455" y="1557886"/>
            <a:ext cx="7920879" cy="738664"/>
          </a:xfrm>
          <a:prstGeom prst="rect">
            <a:avLst/>
          </a:prstGeom>
        </p:spPr>
        <p:txBody>
          <a:bodyPr wrap="square">
            <a:spAutoFit/>
          </a:bodyPr>
          <a:lstStyle/>
          <a:p>
            <a:pPr algn="just"/>
            <a:r>
              <a:rPr lang="es-ES" sz="2400" b="1" dirty="0">
                <a:solidFill>
                  <a:schemeClr val="accent6">
                    <a:lumMod val="50000"/>
                  </a:schemeClr>
                </a:solidFill>
                <a:latin typeface="Century Gothic" panose="020B0502020202020204" pitchFamily="34" charset="0"/>
              </a:rPr>
              <a:t>Intervención 7119 LEADER </a:t>
            </a:r>
            <a:r>
              <a:rPr lang="es-ES" sz="1800" kern="0" dirty="0">
                <a:solidFill>
                  <a:schemeClr val="accent4">
                    <a:lumMod val="50000"/>
                  </a:schemeClr>
                </a:solidFill>
                <a:effectLst/>
                <a:latin typeface="Arial" panose="020B0604020202020204" pitchFamily="34" charset="0"/>
                <a:ea typeface="Times New Roman" panose="02020603050405020304" pitchFamily="18" charset="0"/>
              </a:rPr>
              <a:t>del Plan Estratégico de la PAC </a:t>
            </a:r>
          </a:p>
          <a:p>
            <a:pPr algn="just"/>
            <a:r>
              <a:rPr lang="es-ES" sz="1800" kern="0" dirty="0">
                <a:solidFill>
                  <a:schemeClr val="accent4">
                    <a:lumMod val="50000"/>
                  </a:schemeClr>
                </a:solidFill>
                <a:effectLst/>
                <a:latin typeface="Arial" panose="020B0604020202020204" pitchFamily="34" charset="0"/>
                <a:ea typeface="Times New Roman" panose="02020603050405020304" pitchFamily="18" charset="0"/>
              </a:rPr>
              <a:t>2023-2027 de España</a:t>
            </a:r>
            <a:r>
              <a:rPr lang="es-ES" sz="1800" kern="0" dirty="0">
                <a:effectLst/>
                <a:latin typeface="Arial" panose="020B0604020202020204" pitchFamily="34" charset="0"/>
                <a:ea typeface="Times New Roman" panose="02020603050405020304" pitchFamily="18" charset="0"/>
              </a:rPr>
              <a:t>: </a:t>
            </a:r>
            <a:endParaRPr lang="es-ES" sz="2400" b="1" dirty="0">
              <a:solidFill>
                <a:schemeClr val="accent6">
                  <a:lumMod val="50000"/>
                </a:schemeClr>
              </a:solidFill>
              <a:latin typeface="Century Gothic" panose="020B0502020202020204" pitchFamily="34" charset="0"/>
            </a:endParaRPr>
          </a:p>
        </p:txBody>
      </p:sp>
      <p:sp>
        <p:nvSpPr>
          <p:cNvPr id="6" name="5 Rectángulo">
            <a:extLst>
              <a:ext uri="{FF2B5EF4-FFF2-40B4-BE49-F238E27FC236}">
                <a16:creationId xmlns:a16="http://schemas.microsoft.com/office/drawing/2014/main" id="{B2DA1DD7-8E0C-DF8F-E978-613E8FD02BB0}"/>
              </a:ext>
            </a:extLst>
          </p:cNvPr>
          <p:cNvSpPr/>
          <p:nvPr/>
        </p:nvSpPr>
        <p:spPr>
          <a:xfrm>
            <a:off x="755576" y="3789040"/>
            <a:ext cx="7352034" cy="2448272"/>
          </a:xfrm>
          <a:prstGeom prst="rect">
            <a:avLst/>
          </a:prstGeom>
          <a:noFill/>
        </p:spPr>
        <p:txBody>
          <a:bodyPr wrap="square">
            <a:spAutoFit/>
          </a:bodyPr>
          <a:lstStyle/>
          <a:p>
            <a:endParaRPr lang="es-ES" sz="1400" b="1" dirty="0">
              <a:solidFill>
                <a:schemeClr val="accent6">
                  <a:lumMod val="50000"/>
                </a:schemeClr>
              </a:solidFill>
              <a:latin typeface="Century Gothic" panose="020B0502020202020204" pitchFamily="34" charset="0"/>
            </a:endParaRPr>
          </a:p>
        </p:txBody>
      </p:sp>
      <p:sp>
        <p:nvSpPr>
          <p:cNvPr id="10" name="CuadroTexto 9">
            <a:extLst>
              <a:ext uri="{FF2B5EF4-FFF2-40B4-BE49-F238E27FC236}">
                <a16:creationId xmlns:a16="http://schemas.microsoft.com/office/drawing/2014/main" id="{C32F9AC2-BE60-E171-C2E0-94B35AEA0E56}"/>
              </a:ext>
            </a:extLst>
          </p:cNvPr>
          <p:cNvSpPr txBox="1"/>
          <p:nvPr/>
        </p:nvSpPr>
        <p:spPr>
          <a:xfrm>
            <a:off x="791580" y="4303050"/>
            <a:ext cx="7560840" cy="1819985"/>
          </a:xfrm>
          <a:prstGeom prst="rect">
            <a:avLst/>
          </a:prstGeom>
          <a:noFill/>
        </p:spPr>
        <p:txBody>
          <a:bodyPr wrap="square">
            <a:spAutoFit/>
          </a:bodyPr>
          <a:lstStyle/>
          <a:p>
            <a:pPr indent="-1270" algn="just">
              <a:lnSpc>
                <a:spcPct val="107000"/>
              </a:lnSpc>
              <a:spcAft>
                <a:spcPts val="800"/>
              </a:spcAft>
            </a:pPr>
            <a:r>
              <a:rPr lang="es-ES" sz="2000" dirty="0">
                <a:effectLst/>
                <a:latin typeface="Arial" panose="020B0604020202020204" pitchFamily="34" charset="0"/>
                <a:ea typeface="Times New Roman" panose="02020603050405020304" pitchFamily="18" charset="0"/>
              </a:rPr>
              <a:t>— Objetivo específico (OE8). Artículo 6.1. h) del Reglamento (UE) 2021/2115: “Promover el empleo, el crecimiento la inclusión social y el desarrollo local en las zonas rurales, incluyendo la bioeconomía y la silvicultura sostenible”.</a:t>
            </a:r>
            <a:endParaRPr lang="es-ES" sz="2800" dirty="0">
              <a:effectLst/>
              <a:latin typeface="Calibri" panose="020F0502020204030204" pitchFamily="34" charset="0"/>
              <a:ea typeface="Times New Roman" panose="02020603050405020304" pitchFamily="18" charset="0"/>
            </a:endParaRPr>
          </a:p>
          <a:p>
            <a:pPr algn="just"/>
            <a:endParaRPr lang="es-ES_tradnl" sz="2000" dirty="0"/>
          </a:p>
        </p:txBody>
      </p:sp>
      <p:pic>
        <p:nvPicPr>
          <p:cNvPr id="2" name="Imagen 1">
            <a:extLst>
              <a:ext uri="{FF2B5EF4-FFF2-40B4-BE49-F238E27FC236}">
                <a16:creationId xmlns:a16="http://schemas.microsoft.com/office/drawing/2014/main" id="{E109A776-C873-FDF8-6E2E-FCFF4C43DE2D}"/>
              </a:ext>
            </a:extLst>
          </p:cNvPr>
          <p:cNvPicPr>
            <a:picLocks noChangeAspect="1"/>
          </p:cNvPicPr>
          <p:nvPr/>
        </p:nvPicPr>
        <p:blipFill>
          <a:blip r:embed="rId2"/>
          <a:stretch>
            <a:fillRect/>
          </a:stretch>
        </p:blipFill>
        <p:spPr>
          <a:xfrm>
            <a:off x="6560120" y="5602718"/>
            <a:ext cx="1835055" cy="1036410"/>
          </a:xfrm>
          <a:prstGeom prst="rect">
            <a:avLst/>
          </a:prstGeom>
        </p:spPr>
      </p:pic>
    </p:spTree>
    <p:extLst>
      <p:ext uri="{BB962C8B-B14F-4D97-AF65-F5344CB8AC3E}">
        <p14:creationId xmlns:p14="http://schemas.microsoft.com/office/powerpoint/2010/main" val="28624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83F1A-5E43-77E2-1572-5F0EBF4B38A7}"/>
            </a:ext>
          </a:extLst>
        </p:cNvPr>
        <p:cNvGrpSpPr/>
        <p:nvPr/>
      </p:nvGrpSpPr>
      <p:grpSpPr>
        <a:xfrm>
          <a:off x="0" y="0"/>
          <a:ext cx="0" cy="0"/>
          <a:chOff x="0" y="0"/>
          <a:chExt cx="0" cy="0"/>
        </a:xfrm>
      </p:grpSpPr>
      <p:sp>
        <p:nvSpPr>
          <p:cNvPr id="9" name="4 Rectángulo">
            <a:extLst>
              <a:ext uri="{FF2B5EF4-FFF2-40B4-BE49-F238E27FC236}">
                <a16:creationId xmlns:a16="http://schemas.microsoft.com/office/drawing/2014/main" id="{E8911FB8-06E3-217B-B83B-72F5052C5F98}"/>
              </a:ext>
            </a:extLst>
          </p:cNvPr>
          <p:cNvSpPr/>
          <p:nvPr/>
        </p:nvSpPr>
        <p:spPr>
          <a:xfrm>
            <a:off x="508194" y="1777241"/>
            <a:ext cx="7725192" cy="461665"/>
          </a:xfrm>
          <a:prstGeom prst="rect">
            <a:avLst/>
          </a:prstGeom>
        </p:spPr>
        <p:txBody>
          <a:bodyPr wrap="none">
            <a:spAutoFit/>
          </a:bodyPr>
          <a:lstStyle/>
          <a:p>
            <a:r>
              <a:rPr lang="es-ES" sz="2400" b="1" dirty="0">
                <a:solidFill>
                  <a:schemeClr val="accent6">
                    <a:lumMod val="50000"/>
                  </a:schemeClr>
                </a:solidFill>
                <a:latin typeface="Century Gothic" panose="020B0502020202020204" pitchFamily="34" charset="0"/>
              </a:rPr>
              <a:t>BORRADOR  de la Orden de Bases Reguladoras. v3</a:t>
            </a:r>
          </a:p>
        </p:txBody>
      </p:sp>
      <p:sp>
        <p:nvSpPr>
          <p:cNvPr id="12" name="CuadroTexto 11">
            <a:extLst>
              <a:ext uri="{FF2B5EF4-FFF2-40B4-BE49-F238E27FC236}">
                <a16:creationId xmlns:a16="http://schemas.microsoft.com/office/drawing/2014/main" id="{E24F61E2-CB04-BD92-B6AE-A4271915AA44}"/>
              </a:ext>
            </a:extLst>
          </p:cNvPr>
          <p:cNvSpPr txBox="1"/>
          <p:nvPr/>
        </p:nvSpPr>
        <p:spPr>
          <a:xfrm>
            <a:off x="527072" y="2274689"/>
            <a:ext cx="8280921" cy="646331"/>
          </a:xfrm>
          <a:prstGeom prst="rect">
            <a:avLst/>
          </a:prstGeom>
          <a:noFill/>
        </p:spPr>
        <p:txBody>
          <a:bodyPr wrap="square">
            <a:spAutoFit/>
          </a:bodyPr>
          <a:lstStyle/>
          <a:p>
            <a:pPr algn="just"/>
            <a:r>
              <a:rPr lang="es-ES" sz="1800" dirty="0">
                <a:latin typeface="Century Gothic" panose="020B0502020202020204" pitchFamily="34" charset="0"/>
              </a:rPr>
              <a:t>Se está trabajando </a:t>
            </a:r>
            <a:r>
              <a:rPr lang="es-ES" dirty="0">
                <a:latin typeface="Century Gothic" panose="020B0502020202020204" pitchFamily="34" charset="0"/>
              </a:rPr>
              <a:t>en un borrador que se trasladó a REDEX y se están recogiendo aportaciones y alegaciones: GRUPOS DE TRABAJO.</a:t>
            </a:r>
            <a:endParaRPr lang="es-ES" sz="1800" b="1" dirty="0">
              <a:latin typeface="Century Gothic" panose="020B0502020202020204" pitchFamily="34" charset="0"/>
            </a:endParaRPr>
          </a:p>
        </p:txBody>
      </p:sp>
      <p:sp>
        <p:nvSpPr>
          <p:cNvPr id="13" name="CuadroTexto 12">
            <a:extLst>
              <a:ext uri="{FF2B5EF4-FFF2-40B4-BE49-F238E27FC236}">
                <a16:creationId xmlns:a16="http://schemas.microsoft.com/office/drawing/2014/main" id="{7C5EB054-4B78-450C-7F45-AA515E706522}"/>
              </a:ext>
            </a:extLst>
          </p:cNvPr>
          <p:cNvSpPr txBox="1"/>
          <p:nvPr/>
        </p:nvSpPr>
        <p:spPr>
          <a:xfrm>
            <a:off x="508194" y="3066871"/>
            <a:ext cx="8211539" cy="369332"/>
          </a:xfrm>
          <a:prstGeom prst="rect">
            <a:avLst/>
          </a:prstGeom>
          <a:noFill/>
        </p:spPr>
        <p:txBody>
          <a:bodyPr wrap="square">
            <a:spAutoFit/>
          </a:bodyPr>
          <a:lstStyle/>
          <a:p>
            <a:r>
              <a:rPr lang="es-ES" sz="1800" dirty="0">
                <a:latin typeface="Century Gothic" panose="020B0502020202020204" pitchFamily="34" charset="0"/>
              </a:rPr>
              <a:t>Se prevé </a:t>
            </a:r>
            <a:r>
              <a:rPr lang="es-ES" dirty="0">
                <a:latin typeface="Century Gothic" panose="020B0502020202020204" pitchFamily="34" charset="0"/>
              </a:rPr>
              <a:t>exposición pública en un mes, aproximadamente.</a:t>
            </a:r>
            <a:endParaRPr lang="es-ES" sz="1800" b="1" dirty="0">
              <a:latin typeface="Century Gothic" panose="020B0502020202020204" pitchFamily="34" charset="0"/>
            </a:endParaRPr>
          </a:p>
        </p:txBody>
      </p:sp>
      <p:sp>
        <p:nvSpPr>
          <p:cNvPr id="3" name="2 Rectángulo">
            <a:extLst>
              <a:ext uri="{FF2B5EF4-FFF2-40B4-BE49-F238E27FC236}">
                <a16:creationId xmlns:a16="http://schemas.microsoft.com/office/drawing/2014/main" id="{05E19782-9E4B-583B-BEFC-D85A71911B36}"/>
              </a:ext>
            </a:extLst>
          </p:cNvPr>
          <p:cNvSpPr/>
          <p:nvPr/>
        </p:nvSpPr>
        <p:spPr>
          <a:xfrm>
            <a:off x="4427984" y="116632"/>
            <a:ext cx="4464496" cy="1292662"/>
          </a:xfrm>
          <a:prstGeom prst="rect">
            <a:avLst/>
          </a:prstGeom>
        </p:spPr>
        <p:txBody>
          <a:bodyPr wrap="square">
            <a:spAutoFit/>
          </a:bodyPr>
          <a:lstStyle/>
          <a:p>
            <a:pPr algn="r">
              <a:defRPr/>
            </a:pPr>
            <a:r>
              <a:rPr lang="es-ES" sz="5400" spc="600" dirty="0">
                <a:solidFill>
                  <a:schemeClr val="accent6">
                    <a:lumMod val="75000"/>
                  </a:schemeClr>
                </a:solidFill>
                <a:latin typeface="Century Gothic" pitchFamily="34" charset="0"/>
              </a:rPr>
              <a:t>5 </a:t>
            </a:r>
            <a:r>
              <a:rPr lang="es-ES" sz="2400" spc="600" dirty="0">
                <a:solidFill>
                  <a:schemeClr val="accent6">
                    <a:lumMod val="75000"/>
                  </a:schemeClr>
                </a:solidFill>
                <a:latin typeface="Century Gothic" pitchFamily="34" charset="0"/>
              </a:rPr>
              <a:t>LEADER</a:t>
            </a:r>
          </a:p>
          <a:p>
            <a:pPr algn="r">
              <a:defRPr/>
            </a:pPr>
            <a:r>
              <a:rPr lang="es-ES" sz="2400" spc="600" dirty="0">
                <a:solidFill>
                  <a:schemeClr val="accent6">
                    <a:lumMod val="75000"/>
                  </a:schemeClr>
                </a:solidFill>
                <a:latin typeface="Century Gothic" pitchFamily="34" charset="0"/>
              </a:rPr>
              <a:t>2023-2027</a:t>
            </a:r>
            <a:endParaRPr lang="es-ES" sz="1400" spc="600" dirty="0">
              <a:solidFill>
                <a:schemeClr val="accent6">
                  <a:lumMod val="75000"/>
                </a:schemeClr>
              </a:solidFill>
              <a:latin typeface="Century Gothic" pitchFamily="34" charset="0"/>
            </a:endParaRPr>
          </a:p>
        </p:txBody>
      </p:sp>
      <p:pic>
        <p:nvPicPr>
          <p:cNvPr id="4" name="Imagen 3">
            <a:extLst>
              <a:ext uri="{FF2B5EF4-FFF2-40B4-BE49-F238E27FC236}">
                <a16:creationId xmlns:a16="http://schemas.microsoft.com/office/drawing/2014/main" id="{6EE2FD9E-F1E6-59EA-0260-64D24D220253}"/>
              </a:ext>
            </a:extLst>
          </p:cNvPr>
          <p:cNvPicPr>
            <a:picLocks noChangeAspect="1"/>
          </p:cNvPicPr>
          <p:nvPr/>
        </p:nvPicPr>
        <p:blipFill>
          <a:blip r:embed="rId2"/>
          <a:stretch>
            <a:fillRect/>
          </a:stretch>
        </p:blipFill>
        <p:spPr>
          <a:xfrm>
            <a:off x="6437978" y="5496844"/>
            <a:ext cx="1835055" cy="1036410"/>
          </a:xfrm>
          <a:prstGeom prst="rect">
            <a:avLst/>
          </a:prstGeom>
        </p:spPr>
      </p:pic>
      <p:sp>
        <p:nvSpPr>
          <p:cNvPr id="2" name="CuadroTexto 1">
            <a:extLst>
              <a:ext uri="{FF2B5EF4-FFF2-40B4-BE49-F238E27FC236}">
                <a16:creationId xmlns:a16="http://schemas.microsoft.com/office/drawing/2014/main" id="{7CEBA2D5-327E-A348-5622-B3C77433BA2A}"/>
              </a:ext>
            </a:extLst>
          </p:cNvPr>
          <p:cNvSpPr txBox="1"/>
          <p:nvPr/>
        </p:nvSpPr>
        <p:spPr>
          <a:xfrm>
            <a:off x="1081457" y="3730596"/>
            <a:ext cx="7151929" cy="1631216"/>
          </a:xfrm>
          <a:prstGeom prst="rect">
            <a:avLst/>
          </a:prstGeom>
          <a:noFill/>
        </p:spPr>
        <p:txBody>
          <a:bodyPr wrap="square">
            <a:spAutoFit/>
          </a:bodyPr>
          <a:lstStyle/>
          <a:p>
            <a:pPr marL="342900" indent="-342900" algn="just">
              <a:buFont typeface="Wingdings" panose="05000000000000000000" pitchFamily="2" charset="2"/>
              <a:buChar char="q"/>
            </a:pPr>
            <a:r>
              <a:rPr lang="es-ES" sz="2000" dirty="0">
                <a:latin typeface="Century Gothic" panose="020B0502020202020204" pitchFamily="34" charset="0"/>
              </a:rPr>
              <a:t>Se pretenden unificar </a:t>
            </a:r>
            <a:r>
              <a:rPr lang="es-ES" sz="2000" b="1" dirty="0">
                <a:latin typeface="Century Gothic" panose="020B0502020202020204" pitchFamily="34" charset="0"/>
              </a:rPr>
              <a:t>PROCEDIMIENTOS DE GESTIÓN </a:t>
            </a:r>
            <a:r>
              <a:rPr lang="es-ES" sz="2000" dirty="0">
                <a:latin typeface="Century Gothic" panose="020B0502020202020204" pitchFamily="34" charset="0"/>
              </a:rPr>
              <a:t>y </a:t>
            </a:r>
          </a:p>
          <a:p>
            <a:pPr algn="just"/>
            <a:r>
              <a:rPr lang="es-ES" sz="2000" b="1" dirty="0">
                <a:latin typeface="Century Gothic" panose="020B0502020202020204" pitchFamily="34" charset="0"/>
              </a:rPr>
              <a:t>     MODELO CONVOCATORIAS</a:t>
            </a:r>
            <a:r>
              <a:rPr lang="es-ES" sz="2000" dirty="0">
                <a:latin typeface="Century Gothic" panose="020B0502020202020204" pitchFamily="34" charset="0"/>
              </a:rPr>
              <a:t>.</a:t>
            </a:r>
          </a:p>
          <a:p>
            <a:pPr marL="342900" indent="-342900" algn="just">
              <a:buFont typeface="Wingdings" panose="05000000000000000000" pitchFamily="2" charset="2"/>
              <a:buChar char="q"/>
            </a:pPr>
            <a:endParaRPr lang="es-ES" sz="2000" b="1" dirty="0">
              <a:latin typeface="Century Gothic" panose="020B0502020202020204" pitchFamily="34" charset="0"/>
            </a:endParaRPr>
          </a:p>
          <a:p>
            <a:pPr marL="342900" indent="-342900" algn="just">
              <a:buFont typeface="Wingdings" panose="05000000000000000000" pitchFamily="2" charset="2"/>
              <a:buChar char="q"/>
            </a:pPr>
            <a:r>
              <a:rPr lang="es-ES" sz="2000" dirty="0">
                <a:latin typeface="Century Gothic" panose="020B0502020202020204" pitchFamily="34" charset="0"/>
              </a:rPr>
              <a:t>Publicación de convocatorias en el segundo semestre de 2024.</a:t>
            </a:r>
          </a:p>
        </p:txBody>
      </p:sp>
    </p:spTree>
    <p:extLst>
      <p:ext uri="{BB962C8B-B14F-4D97-AF65-F5344CB8AC3E}">
        <p14:creationId xmlns:p14="http://schemas.microsoft.com/office/powerpoint/2010/main" val="284798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83F1A-5E43-77E2-1572-5F0EBF4B38A7}"/>
            </a:ext>
          </a:extLst>
        </p:cNvPr>
        <p:cNvGrpSpPr/>
        <p:nvPr/>
      </p:nvGrpSpPr>
      <p:grpSpPr>
        <a:xfrm>
          <a:off x="0" y="0"/>
          <a:ext cx="0" cy="0"/>
          <a:chOff x="0" y="0"/>
          <a:chExt cx="0" cy="0"/>
        </a:xfrm>
      </p:grpSpPr>
      <p:sp>
        <p:nvSpPr>
          <p:cNvPr id="3" name="2 Rectángulo">
            <a:extLst>
              <a:ext uri="{FF2B5EF4-FFF2-40B4-BE49-F238E27FC236}">
                <a16:creationId xmlns:a16="http://schemas.microsoft.com/office/drawing/2014/main" id="{05E19782-9E4B-583B-BEFC-D85A71911B36}"/>
              </a:ext>
            </a:extLst>
          </p:cNvPr>
          <p:cNvSpPr/>
          <p:nvPr/>
        </p:nvSpPr>
        <p:spPr>
          <a:xfrm>
            <a:off x="4427984" y="116632"/>
            <a:ext cx="4464496" cy="1292662"/>
          </a:xfrm>
          <a:prstGeom prst="rect">
            <a:avLst/>
          </a:prstGeom>
        </p:spPr>
        <p:txBody>
          <a:bodyPr wrap="square">
            <a:spAutoFit/>
          </a:bodyPr>
          <a:lstStyle/>
          <a:p>
            <a:pPr algn="r">
              <a:defRPr/>
            </a:pPr>
            <a:r>
              <a:rPr lang="es-ES" sz="5400" spc="600" dirty="0">
                <a:solidFill>
                  <a:schemeClr val="accent6">
                    <a:lumMod val="75000"/>
                  </a:schemeClr>
                </a:solidFill>
                <a:latin typeface="Century Gothic" pitchFamily="34" charset="0"/>
              </a:rPr>
              <a:t>5 </a:t>
            </a:r>
            <a:r>
              <a:rPr lang="es-ES" sz="2400" spc="600" dirty="0">
                <a:solidFill>
                  <a:schemeClr val="accent6">
                    <a:lumMod val="75000"/>
                  </a:schemeClr>
                </a:solidFill>
                <a:latin typeface="Century Gothic" pitchFamily="34" charset="0"/>
              </a:rPr>
              <a:t>LEADER</a:t>
            </a:r>
          </a:p>
          <a:p>
            <a:pPr algn="r">
              <a:defRPr/>
            </a:pPr>
            <a:r>
              <a:rPr lang="es-ES" sz="2400" spc="600" dirty="0">
                <a:solidFill>
                  <a:schemeClr val="accent6">
                    <a:lumMod val="75000"/>
                  </a:schemeClr>
                </a:solidFill>
                <a:latin typeface="Century Gothic" pitchFamily="34" charset="0"/>
              </a:rPr>
              <a:t>2023-2027</a:t>
            </a:r>
            <a:endParaRPr lang="es-ES" sz="1400" spc="600" dirty="0">
              <a:solidFill>
                <a:schemeClr val="accent6">
                  <a:lumMod val="75000"/>
                </a:schemeClr>
              </a:solidFill>
              <a:latin typeface="Century Gothic" pitchFamily="34" charset="0"/>
            </a:endParaRPr>
          </a:p>
        </p:txBody>
      </p:sp>
      <p:pic>
        <p:nvPicPr>
          <p:cNvPr id="4" name="Imagen 3">
            <a:extLst>
              <a:ext uri="{FF2B5EF4-FFF2-40B4-BE49-F238E27FC236}">
                <a16:creationId xmlns:a16="http://schemas.microsoft.com/office/drawing/2014/main" id="{6EE2FD9E-F1E6-59EA-0260-64D24D220253}"/>
              </a:ext>
            </a:extLst>
          </p:cNvPr>
          <p:cNvPicPr>
            <a:picLocks noChangeAspect="1"/>
          </p:cNvPicPr>
          <p:nvPr/>
        </p:nvPicPr>
        <p:blipFill>
          <a:blip r:embed="rId2"/>
          <a:stretch>
            <a:fillRect/>
          </a:stretch>
        </p:blipFill>
        <p:spPr>
          <a:xfrm>
            <a:off x="6437978" y="5496844"/>
            <a:ext cx="1835055" cy="1036410"/>
          </a:xfrm>
          <a:prstGeom prst="rect">
            <a:avLst/>
          </a:prstGeom>
        </p:spPr>
      </p:pic>
      <p:sp>
        <p:nvSpPr>
          <p:cNvPr id="6" name="CuadroTexto 5">
            <a:extLst>
              <a:ext uri="{FF2B5EF4-FFF2-40B4-BE49-F238E27FC236}">
                <a16:creationId xmlns:a16="http://schemas.microsoft.com/office/drawing/2014/main" id="{3F395BDB-0307-E92F-DB3C-BDE8DA406BFC}"/>
              </a:ext>
            </a:extLst>
          </p:cNvPr>
          <p:cNvSpPr txBox="1"/>
          <p:nvPr/>
        </p:nvSpPr>
        <p:spPr>
          <a:xfrm>
            <a:off x="466230" y="1628800"/>
            <a:ext cx="8211539" cy="4078039"/>
          </a:xfrm>
          <a:prstGeom prst="rect">
            <a:avLst/>
          </a:prstGeom>
          <a:noFill/>
        </p:spPr>
        <p:txBody>
          <a:bodyPr wrap="square">
            <a:spAutoFit/>
          </a:bodyPr>
          <a:lstStyle/>
          <a:p>
            <a:pPr algn="just"/>
            <a:r>
              <a:rPr lang="es-ES" sz="1800" b="1" u="sng" kern="0" dirty="0">
                <a:solidFill>
                  <a:schemeClr val="accent6">
                    <a:lumMod val="75000"/>
                  </a:schemeClr>
                </a:solidFill>
                <a:effectLst/>
                <a:latin typeface="Century Gothic" panose="020B0502020202020204" pitchFamily="34" charset="0"/>
                <a:ea typeface="Times New Roman" panose="02020603050405020304" pitchFamily="18" charset="0"/>
              </a:rPr>
              <a:t>NUEVO</a:t>
            </a:r>
            <a:r>
              <a:rPr lang="es-ES" sz="1800" b="1" kern="0" dirty="0">
                <a:solidFill>
                  <a:schemeClr val="accent6">
                    <a:lumMod val="75000"/>
                  </a:schemeClr>
                </a:solidFill>
                <a:effectLst/>
                <a:latin typeface="Century Gothic" panose="020B0502020202020204" pitchFamily="34" charset="0"/>
                <a:ea typeface="Times New Roman" panose="02020603050405020304" pitchFamily="18" charset="0"/>
              </a:rPr>
              <a:t>: Los Grupos de Acción Local han sido nombrados </a:t>
            </a:r>
            <a:r>
              <a:rPr lang="es-ES" sz="1800" b="1" kern="0" cap="all" dirty="0">
                <a:solidFill>
                  <a:schemeClr val="accent6">
                    <a:lumMod val="75000"/>
                  </a:schemeClr>
                </a:solidFill>
                <a:effectLst/>
                <a:latin typeface="Century Gothic" panose="020B0502020202020204" pitchFamily="34" charset="0"/>
                <a:ea typeface="Times New Roman" panose="02020603050405020304" pitchFamily="18" charset="0"/>
              </a:rPr>
              <a:t>organismos intermedios </a:t>
            </a:r>
            <a:r>
              <a:rPr lang="es-ES" sz="1800" b="1" kern="0" dirty="0">
                <a:solidFill>
                  <a:schemeClr val="accent6">
                    <a:lumMod val="75000"/>
                  </a:schemeClr>
                </a:solidFill>
                <a:effectLst/>
                <a:latin typeface="Century Gothic" panose="020B0502020202020204" pitchFamily="34" charset="0"/>
                <a:ea typeface="Times New Roman" panose="02020603050405020304" pitchFamily="18" charset="0"/>
              </a:rPr>
              <a:t>en base al Convenio con la Consejería de Agricultura, Ganadería y Desarrollo Sostenible</a:t>
            </a:r>
            <a:r>
              <a:rPr lang="es-ES" b="1" kern="0" dirty="0">
                <a:solidFill>
                  <a:schemeClr val="accent6">
                    <a:lumMod val="75000"/>
                  </a:schemeClr>
                </a:solidFill>
                <a:latin typeface="Century Gothic" panose="020B0502020202020204" pitchFamily="34" charset="0"/>
                <a:ea typeface="Times New Roman" panose="02020603050405020304" pitchFamily="18" charset="0"/>
              </a:rPr>
              <a:t>.</a:t>
            </a:r>
          </a:p>
          <a:p>
            <a:pPr algn="just"/>
            <a:endParaRPr lang="es-ES" b="1" kern="0" dirty="0">
              <a:solidFill>
                <a:schemeClr val="accent6">
                  <a:lumMod val="75000"/>
                </a:schemeClr>
              </a:solidFill>
              <a:latin typeface="Century Gothic" panose="020B0502020202020204" pitchFamily="34" charset="0"/>
            </a:endParaRPr>
          </a:p>
          <a:p>
            <a:pPr algn="just"/>
            <a:r>
              <a:rPr lang="es-ES" sz="1700" b="1" kern="0" dirty="0">
                <a:solidFill>
                  <a:schemeClr val="accent6">
                    <a:lumMod val="75000"/>
                  </a:schemeClr>
                </a:solidFill>
                <a:latin typeface="Century Gothic" panose="020B0502020202020204" pitchFamily="34" charset="0"/>
              </a:rPr>
              <a:t>Anterior periodo</a:t>
            </a:r>
            <a:r>
              <a:rPr lang="es-ES" sz="1700" kern="0" dirty="0">
                <a:solidFill>
                  <a:schemeClr val="accent6">
                    <a:lumMod val="75000"/>
                  </a:schemeClr>
                </a:solidFill>
                <a:latin typeface="Century Gothic" panose="020B0502020202020204" pitchFamily="34" charset="0"/>
              </a:rPr>
              <a:t>: </a:t>
            </a:r>
            <a:r>
              <a:rPr lang="es-ES" sz="1700" b="1" i="1" dirty="0">
                <a:latin typeface="Century Gothic" panose="020B0502020202020204" pitchFamily="34" charset="0"/>
              </a:rPr>
              <a:t>Artículo 42.4.-  “</a:t>
            </a:r>
            <a:r>
              <a:rPr lang="es-ES" sz="1700" i="1" dirty="0">
                <a:latin typeface="Century Gothic" panose="020B0502020202020204" pitchFamily="34" charset="0"/>
              </a:rPr>
              <a:t>Asimismo, si a consecuencia de las correspondientes actuaciones de comprobación y control efectuadas por el órgano concedente u otro órgano de control se detecta que el </a:t>
            </a:r>
            <a:r>
              <a:rPr lang="es-ES" sz="1700" b="1" i="1" u="sng" dirty="0">
                <a:latin typeface="Century Gothic" panose="020B0502020202020204" pitchFamily="34" charset="0"/>
              </a:rPr>
              <a:t>destinatario final de las ayudas</a:t>
            </a:r>
            <a:r>
              <a:rPr lang="es-ES" sz="1700" i="1" dirty="0">
                <a:latin typeface="Century Gothic" panose="020B0502020202020204" pitchFamily="34" charset="0"/>
              </a:rPr>
              <a:t> </a:t>
            </a:r>
            <a:r>
              <a:rPr lang="es-ES" sz="1700" b="1" i="1" u="sng" dirty="0">
                <a:latin typeface="Century Gothic" panose="020B0502020202020204" pitchFamily="34" charset="0"/>
              </a:rPr>
              <a:t>ha incumplido con las obligaciones estipuladas</a:t>
            </a:r>
            <a:r>
              <a:rPr lang="es-ES" sz="1700" i="1" dirty="0">
                <a:latin typeface="Century Gothic" panose="020B0502020202020204" pitchFamily="34" charset="0"/>
              </a:rPr>
              <a:t> tanto en el presente decreto como en la demás normativa reguladora, </a:t>
            </a:r>
            <a:r>
              <a:rPr lang="es-ES" sz="1700" b="1" i="1" dirty="0">
                <a:latin typeface="Century Gothic" panose="020B0502020202020204" pitchFamily="34" charset="0"/>
              </a:rPr>
              <a:t>la Consejería</a:t>
            </a:r>
            <a:r>
              <a:rPr lang="es-ES" sz="1700" i="1" dirty="0">
                <a:latin typeface="Century Gothic" panose="020B0502020202020204" pitchFamily="34" charset="0"/>
              </a:rPr>
              <a:t> con competencias en materia de desarrollo rural </a:t>
            </a:r>
            <a:r>
              <a:rPr lang="es-ES" sz="1700" b="1" i="1" dirty="0">
                <a:latin typeface="Century Gothic" panose="020B0502020202020204" pitchFamily="34" charset="0"/>
              </a:rPr>
              <a:t>iniciará el</a:t>
            </a:r>
            <a:r>
              <a:rPr lang="es-ES" sz="1700" i="1" dirty="0">
                <a:latin typeface="Century Gothic" panose="020B0502020202020204" pitchFamily="34" charset="0"/>
              </a:rPr>
              <a:t> </a:t>
            </a:r>
            <a:r>
              <a:rPr lang="es-ES" sz="1700" b="1" i="1" dirty="0">
                <a:latin typeface="Century Gothic" panose="020B0502020202020204" pitchFamily="34" charset="0"/>
              </a:rPr>
              <a:t>procedimiento de reintegro de la subvención concedida al beneficiario (GAL) y al destinatario final de la ayuda que responderán </a:t>
            </a:r>
            <a:r>
              <a:rPr lang="es-ES" sz="1700" b="1" i="1" u="sng" dirty="0">
                <a:latin typeface="Century Gothic" panose="020B0502020202020204" pitchFamily="34" charset="0"/>
              </a:rPr>
              <a:t>solidariamente</a:t>
            </a:r>
            <a:r>
              <a:rPr lang="es-ES" sz="1700" b="1" i="1" dirty="0">
                <a:latin typeface="Century Gothic" panose="020B0502020202020204" pitchFamily="34" charset="0"/>
              </a:rPr>
              <a:t>,</a:t>
            </a:r>
            <a:r>
              <a:rPr lang="es-ES" sz="1700" i="1" dirty="0">
                <a:latin typeface="Century Gothic" panose="020B0502020202020204" pitchFamily="34" charset="0"/>
              </a:rPr>
              <a:t> salvo que el incumplimiento y/o irregularidades detectadas sean responsabilidad del GAL, en cuyo caso la administración dirigirá el procedimiento de reintegro contra el GAL”.</a:t>
            </a:r>
            <a:endParaRPr lang="es-ES" sz="1700" dirty="0">
              <a:solidFill>
                <a:schemeClr val="accent6">
                  <a:lumMod val="75000"/>
                </a:schemeClr>
              </a:solidFill>
              <a:latin typeface="Century Gothic" panose="020B0502020202020204" pitchFamily="34" charset="0"/>
            </a:endParaRPr>
          </a:p>
        </p:txBody>
      </p:sp>
    </p:spTree>
    <p:extLst>
      <p:ext uri="{BB962C8B-B14F-4D97-AF65-F5344CB8AC3E}">
        <p14:creationId xmlns:p14="http://schemas.microsoft.com/office/powerpoint/2010/main" val="82540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427984" y="116632"/>
            <a:ext cx="4464496" cy="1292662"/>
          </a:xfrm>
          <a:prstGeom prst="rect">
            <a:avLst/>
          </a:prstGeom>
        </p:spPr>
        <p:txBody>
          <a:bodyPr wrap="square">
            <a:spAutoFit/>
          </a:bodyPr>
          <a:lstStyle/>
          <a:p>
            <a:pPr algn="r">
              <a:defRPr/>
            </a:pPr>
            <a:r>
              <a:rPr lang="es-ES" sz="5400" spc="600" dirty="0">
                <a:solidFill>
                  <a:schemeClr val="accent6">
                    <a:lumMod val="75000"/>
                  </a:schemeClr>
                </a:solidFill>
                <a:latin typeface="Century Gothic" pitchFamily="34" charset="0"/>
              </a:rPr>
              <a:t>5 </a:t>
            </a:r>
            <a:r>
              <a:rPr lang="es-ES" sz="2400" spc="600" dirty="0">
                <a:solidFill>
                  <a:schemeClr val="accent6">
                    <a:lumMod val="75000"/>
                  </a:schemeClr>
                </a:solidFill>
                <a:latin typeface="Century Gothic" pitchFamily="34" charset="0"/>
              </a:rPr>
              <a:t>LEADER</a:t>
            </a:r>
          </a:p>
          <a:p>
            <a:pPr algn="r">
              <a:defRPr/>
            </a:pPr>
            <a:r>
              <a:rPr lang="es-ES" sz="2400" spc="600" dirty="0">
                <a:solidFill>
                  <a:schemeClr val="accent6">
                    <a:lumMod val="75000"/>
                  </a:schemeClr>
                </a:solidFill>
                <a:latin typeface="Century Gothic" pitchFamily="34" charset="0"/>
              </a:rPr>
              <a:t>2014-2020</a:t>
            </a:r>
            <a:endParaRPr lang="es-ES" sz="1400" spc="600" dirty="0">
              <a:solidFill>
                <a:schemeClr val="accent6">
                  <a:lumMod val="75000"/>
                </a:schemeClr>
              </a:solidFill>
              <a:latin typeface="Century Gothic" pitchFamily="34"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2531142103"/>
              </p:ext>
            </p:extLst>
          </p:nvPr>
        </p:nvGraphicFramePr>
        <p:xfrm>
          <a:off x="755576" y="1181833"/>
          <a:ext cx="7632848" cy="4494334"/>
        </p:xfrm>
        <a:graphic>
          <a:graphicData uri="http://schemas.openxmlformats.org/drawingml/2006/table">
            <a:tbl>
              <a:tblPr firstRow="1" firstCol="1" bandRow="1"/>
              <a:tblGrid>
                <a:gridCol w="3502131">
                  <a:extLst>
                    <a:ext uri="{9D8B030D-6E8A-4147-A177-3AD203B41FA5}">
                      <a16:colId xmlns:a16="http://schemas.microsoft.com/office/drawing/2014/main" val="20000"/>
                    </a:ext>
                  </a:extLst>
                </a:gridCol>
                <a:gridCol w="4130717">
                  <a:extLst>
                    <a:ext uri="{9D8B030D-6E8A-4147-A177-3AD203B41FA5}">
                      <a16:colId xmlns:a16="http://schemas.microsoft.com/office/drawing/2014/main" val="20001"/>
                    </a:ext>
                  </a:extLst>
                </a:gridCol>
              </a:tblGrid>
              <a:tr h="413702">
                <a:tc>
                  <a:txBody>
                    <a:bodyPr/>
                    <a:lstStyle/>
                    <a:p>
                      <a:pPr algn="ctr">
                        <a:lnSpc>
                          <a:spcPct val="107000"/>
                        </a:lnSpc>
                        <a:spcAft>
                          <a:spcPts val="0"/>
                        </a:spcAft>
                      </a:pPr>
                      <a:r>
                        <a:rPr lang="es-ES_tradnl" sz="2800" b="1" dirty="0">
                          <a:solidFill>
                            <a:schemeClr val="accent6">
                              <a:lumMod val="75000"/>
                            </a:schemeClr>
                          </a:solidFill>
                          <a:effectLst/>
                          <a:latin typeface="Calibri" panose="020F0502020204030204" pitchFamily="34" charset="0"/>
                          <a:ea typeface="Times New Roman" panose="02020603050405020304" pitchFamily="18" charset="0"/>
                          <a:cs typeface="Calibri" panose="020F0502020204030204" pitchFamily="34" charset="0"/>
                        </a:rPr>
                        <a:t>CONVOCATORIAS</a:t>
                      </a:r>
                      <a:endParaRPr lang="es-ES_tradnl" sz="28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07000"/>
                        </a:lnSpc>
                      </a:pPr>
                      <a:endParaRPr lang="es-ES_tradnl" sz="2800" dirty="0">
                        <a:effectLst/>
                        <a:latin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4070">
                <a:tc>
                  <a:txBody>
                    <a:bodyPr/>
                    <a:lstStyle/>
                    <a:p>
                      <a:pPr algn="r">
                        <a:lnSpc>
                          <a:spcPct val="107000"/>
                        </a:lnSpc>
                        <a:spcAft>
                          <a:spcPts val="0"/>
                        </a:spcAft>
                      </a:pPr>
                      <a:r>
                        <a:rPr lang="es-ES_tradnl"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Publicación Bases Reguladoras </a:t>
                      </a:r>
                      <a:endParaRPr lang="es-ES_trad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es-ES_tradnl"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Junta de Extremadura </a:t>
                      </a:r>
                      <a:endParaRPr lang="es-ES_trad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6384">
                <a:tc>
                  <a:txBody>
                    <a:bodyPr/>
                    <a:lstStyle/>
                    <a:p>
                      <a:pPr algn="r">
                        <a:lnSpc>
                          <a:spcPct val="107000"/>
                        </a:lnSpc>
                        <a:spcAft>
                          <a:spcPts val="0"/>
                        </a:spcAft>
                      </a:pPr>
                      <a:r>
                        <a:rPr lang="es-ES_tradnl"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Elaboración de las Convocatorias</a:t>
                      </a:r>
                      <a:endParaRPr lang="es-ES_trad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07000"/>
                        </a:lnSpc>
                        <a:spcAft>
                          <a:spcPts val="0"/>
                        </a:spcAft>
                      </a:pPr>
                      <a:r>
                        <a:rPr lang="es-ES_tradnl"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Grupo de Acción Local </a:t>
                      </a:r>
                      <a:endParaRPr lang="es-ES_tradn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00026">
                <a:tc>
                  <a:txBody>
                    <a:bodyPr/>
                    <a:lstStyle/>
                    <a:p>
                      <a:pPr algn="r">
                        <a:lnSpc>
                          <a:spcPct val="107000"/>
                        </a:lnSpc>
                        <a:spcAft>
                          <a:spcPts val="0"/>
                        </a:spcAft>
                      </a:pPr>
                      <a:r>
                        <a:rPr lang="es-ES_tradnl"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Criterios de Selección </a:t>
                      </a:r>
                      <a:endParaRPr lang="es-ES_trad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07000"/>
                        </a:lnSpc>
                        <a:spcAft>
                          <a:spcPts val="0"/>
                        </a:spcAft>
                      </a:pPr>
                      <a:r>
                        <a:rPr lang="es-ES_tradnl"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Definidos los criterios “marcos” en las Bases Reguladoras, el GAL aplica los baremos. Puede establecer subcriterios que introducen en las Convocatorias de Ayudas que necesariamente son aprobadas por la Junta de Extremadura.</a:t>
                      </a:r>
                      <a:endParaRPr lang="es-ES_trad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95294">
                <a:tc>
                  <a:txBody>
                    <a:bodyPr/>
                    <a:lstStyle/>
                    <a:p>
                      <a:pPr algn="r">
                        <a:lnSpc>
                          <a:spcPct val="107000"/>
                        </a:lnSpc>
                        <a:spcAft>
                          <a:spcPts val="0"/>
                        </a:spcAft>
                      </a:pPr>
                      <a:r>
                        <a:rPr lang="es-ES_tradnl" sz="1600" b="1" dirty="0">
                          <a:solidFill>
                            <a:srgbClr val="000000"/>
                          </a:solidFill>
                          <a:effectLst/>
                          <a:latin typeface="Calibri" panose="020F0502020204030204" pitchFamily="34" charset="0"/>
                          <a:cs typeface="Calibri" panose="020F0502020204030204" pitchFamily="34" charset="0"/>
                        </a:rPr>
                        <a:t>Autorización /Fiscalización</a:t>
                      </a:r>
                      <a:endParaRPr lang="es-ES_trad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lnSpc>
                          <a:spcPct val="107000"/>
                        </a:lnSpc>
                        <a:spcAft>
                          <a:spcPts val="0"/>
                        </a:spcAft>
                      </a:pPr>
                      <a:r>
                        <a:rPr lang="es-ES_tradnl" sz="1600" b="1" dirty="0">
                          <a:solidFill>
                            <a:srgbClr val="000000"/>
                          </a:solidFill>
                          <a:effectLst/>
                          <a:latin typeface="Calibri" panose="020F0502020204030204" pitchFamily="34" charset="0"/>
                          <a:cs typeface="Calibri" panose="020F0502020204030204" pitchFamily="34" charset="0"/>
                        </a:rPr>
                        <a:t>Junta de Extremadura. </a:t>
                      </a:r>
                      <a:r>
                        <a:rPr lang="es-ES_tradnl" sz="1600" dirty="0">
                          <a:solidFill>
                            <a:srgbClr val="000000"/>
                          </a:solidFill>
                          <a:effectLst/>
                          <a:latin typeface="Calibri" panose="020F0502020204030204" pitchFamily="34" charset="0"/>
                          <a:cs typeface="Calibri" panose="020F0502020204030204" pitchFamily="34" charset="0"/>
                        </a:rPr>
                        <a:t>Las convocatorias de ayudas no pueden ser publicadas sin la aprobación de la Dirección General de Desarrollo Rural</a:t>
                      </a:r>
                      <a:endParaRPr lang="es-ES_trad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29334">
                <a:tc>
                  <a:txBody>
                    <a:bodyPr/>
                    <a:lstStyle/>
                    <a:p>
                      <a:pPr algn="r">
                        <a:lnSpc>
                          <a:spcPct val="107000"/>
                        </a:lnSpc>
                        <a:spcAft>
                          <a:spcPts val="0"/>
                        </a:spcAft>
                      </a:pPr>
                      <a:r>
                        <a:rPr lang="es-ES_tradnl"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Publicación </a:t>
                      </a:r>
                      <a:endParaRPr lang="es-ES_trad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a:lnSpc>
                          <a:spcPct val="107000"/>
                        </a:lnSpc>
                        <a:spcAft>
                          <a:spcPts val="0"/>
                        </a:spcAft>
                      </a:pPr>
                      <a:r>
                        <a:rPr lang="es-ES_tradnl"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Junta de Extremadura</a:t>
                      </a:r>
                      <a:r>
                        <a:rPr lang="es-ES_tradnl"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DOE (Diario Oficial de Extremadura) y Base Nacional de Subvenciones</a:t>
                      </a:r>
                      <a:endParaRPr lang="es-ES_trad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mc:AlternateContent xmlns:mc="http://schemas.openxmlformats.org/markup-compatibility/2006" xmlns:p14="http://schemas.microsoft.com/office/powerpoint/2010/main">
        <mc:Choice Requires="p14">
          <p:contentPart p14:bwMode="auto" r:id="rId2">
            <p14:nvContentPartPr>
              <p14:cNvPr id="2" name="Entrada de lápiz 1">
                <a:extLst>
                  <a:ext uri="{FF2B5EF4-FFF2-40B4-BE49-F238E27FC236}">
                    <a16:creationId xmlns:a16="http://schemas.microsoft.com/office/drawing/2014/main" id="{6D0D2D4B-9CAA-44C2-A748-76523853A8BA}"/>
                  </a:ext>
                </a:extLst>
              </p14:cNvPr>
              <p14:cNvContentPartPr/>
              <p14:nvPr/>
            </p14:nvContentPartPr>
            <p14:xfrm>
              <a:off x="4358280" y="3687840"/>
              <a:ext cx="360" cy="360"/>
            </p14:xfrm>
          </p:contentPart>
        </mc:Choice>
        <mc:Fallback xmlns="">
          <p:pic>
            <p:nvPicPr>
              <p:cNvPr id="2" name="Entrada de lápiz 1">
                <a:extLst>
                  <a:ext uri="{FF2B5EF4-FFF2-40B4-BE49-F238E27FC236}">
                    <a16:creationId xmlns:a16="http://schemas.microsoft.com/office/drawing/2014/main" id="{6D0D2D4B-9CAA-44C2-A748-76523853A8BA}"/>
                  </a:ext>
                </a:extLst>
              </p:cNvPr>
              <p:cNvPicPr/>
              <p:nvPr/>
            </p:nvPicPr>
            <p:blipFill>
              <a:blip r:embed="rId3"/>
              <a:stretch>
                <a:fillRect/>
              </a:stretch>
            </p:blipFill>
            <p:spPr>
              <a:xfrm>
                <a:off x="4353960" y="3683520"/>
                <a:ext cx="9000" cy="9000"/>
              </a:xfrm>
              <a:prstGeom prst="rect">
                <a:avLst/>
              </a:prstGeom>
            </p:spPr>
          </p:pic>
        </mc:Fallback>
      </mc:AlternateContent>
      <p:grpSp>
        <p:nvGrpSpPr>
          <p:cNvPr id="7" name="Grupo 6">
            <a:extLst>
              <a:ext uri="{FF2B5EF4-FFF2-40B4-BE49-F238E27FC236}">
                <a16:creationId xmlns:a16="http://schemas.microsoft.com/office/drawing/2014/main" id="{AA2AB991-17C8-4AEE-B792-A76689376B6D}"/>
              </a:ext>
            </a:extLst>
          </p:cNvPr>
          <p:cNvGrpSpPr/>
          <p:nvPr/>
        </p:nvGrpSpPr>
        <p:grpSpPr>
          <a:xfrm>
            <a:off x="4495440" y="3672360"/>
            <a:ext cx="360" cy="360"/>
            <a:chOff x="4495440" y="3672360"/>
            <a:chExt cx="360" cy="360"/>
          </a:xfrm>
        </p:grpSpPr>
        <mc:AlternateContent xmlns:mc="http://schemas.openxmlformats.org/markup-compatibility/2006" xmlns:p14="http://schemas.microsoft.com/office/powerpoint/2010/main">
          <mc:Choice Requires="p14">
            <p:contentPart p14:bwMode="auto" r:id="rId4">
              <p14:nvContentPartPr>
                <p14:cNvPr id="4" name="Entrada de lápiz 3">
                  <a:extLst>
                    <a:ext uri="{FF2B5EF4-FFF2-40B4-BE49-F238E27FC236}">
                      <a16:creationId xmlns:a16="http://schemas.microsoft.com/office/drawing/2014/main" id="{61373D79-24EE-451B-B8A3-C7630ECB94A0}"/>
                    </a:ext>
                  </a:extLst>
                </p14:cNvPr>
                <p14:cNvContentPartPr/>
                <p14:nvPr/>
              </p14:nvContentPartPr>
              <p14:xfrm>
                <a:off x="4495440" y="3672360"/>
                <a:ext cx="360" cy="360"/>
              </p14:xfrm>
            </p:contentPart>
          </mc:Choice>
          <mc:Fallback xmlns="">
            <p:pic>
              <p:nvPicPr>
                <p:cNvPr id="4" name="Entrada de lápiz 3">
                  <a:extLst>
                    <a:ext uri="{FF2B5EF4-FFF2-40B4-BE49-F238E27FC236}">
                      <a16:creationId xmlns:a16="http://schemas.microsoft.com/office/drawing/2014/main" id="{61373D79-24EE-451B-B8A3-C7630ECB94A0}"/>
                    </a:ext>
                  </a:extLst>
                </p:cNvPr>
                <p:cNvPicPr/>
                <p:nvPr/>
              </p:nvPicPr>
              <p:blipFill>
                <a:blip r:embed="rId3"/>
                <a:stretch>
                  <a:fillRect/>
                </a:stretch>
              </p:blipFill>
              <p:spPr>
                <a:xfrm>
                  <a:off x="4491120" y="36680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Entrada de lápiz 5">
                  <a:extLst>
                    <a:ext uri="{FF2B5EF4-FFF2-40B4-BE49-F238E27FC236}">
                      <a16:creationId xmlns:a16="http://schemas.microsoft.com/office/drawing/2014/main" id="{C4A78086-A240-42D0-93BE-409ABCE0E2B2}"/>
                    </a:ext>
                  </a:extLst>
                </p14:cNvPr>
                <p14:cNvContentPartPr/>
                <p14:nvPr/>
              </p14:nvContentPartPr>
              <p14:xfrm>
                <a:off x="4495440" y="3672360"/>
                <a:ext cx="360" cy="360"/>
              </p14:xfrm>
            </p:contentPart>
          </mc:Choice>
          <mc:Fallback xmlns="">
            <p:pic>
              <p:nvPicPr>
                <p:cNvPr id="6" name="Entrada de lápiz 5">
                  <a:extLst>
                    <a:ext uri="{FF2B5EF4-FFF2-40B4-BE49-F238E27FC236}">
                      <a16:creationId xmlns:a16="http://schemas.microsoft.com/office/drawing/2014/main" id="{C4A78086-A240-42D0-93BE-409ABCE0E2B2}"/>
                    </a:ext>
                  </a:extLst>
                </p:cNvPr>
                <p:cNvPicPr/>
                <p:nvPr/>
              </p:nvPicPr>
              <p:blipFill>
                <a:blip r:embed="rId3"/>
                <a:stretch>
                  <a:fillRect/>
                </a:stretch>
              </p:blipFill>
              <p:spPr>
                <a:xfrm>
                  <a:off x="4491120" y="3668040"/>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8" name="Entrada de lápiz 7">
                <a:extLst>
                  <a:ext uri="{FF2B5EF4-FFF2-40B4-BE49-F238E27FC236}">
                    <a16:creationId xmlns:a16="http://schemas.microsoft.com/office/drawing/2014/main" id="{FBC84578-2C9B-4143-A74F-A76E6052E03E}"/>
                  </a:ext>
                </a:extLst>
              </p14:cNvPr>
              <p14:cNvContentPartPr/>
              <p14:nvPr/>
            </p14:nvContentPartPr>
            <p14:xfrm>
              <a:off x="4388880" y="2529360"/>
              <a:ext cx="360" cy="360"/>
            </p14:xfrm>
          </p:contentPart>
        </mc:Choice>
        <mc:Fallback xmlns="">
          <p:pic>
            <p:nvPicPr>
              <p:cNvPr id="8" name="Entrada de lápiz 7">
                <a:extLst>
                  <a:ext uri="{FF2B5EF4-FFF2-40B4-BE49-F238E27FC236}">
                    <a16:creationId xmlns:a16="http://schemas.microsoft.com/office/drawing/2014/main" id="{FBC84578-2C9B-4143-A74F-A76E6052E03E}"/>
                  </a:ext>
                </a:extLst>
              </p:cNvPr>
              <p:cNvPicPr/>
              <p:nvPr/>
            </p:nvPicPr>
            <p:blipFill>
              <a:blip r:embed="rId3"/>
              <a:stretch>
                <a:fillRect/>
              </a:stretch>
            </p:blipFill>
            <p:spPr>
              <a:xfrm>
                <a:off x="4384560" y="25250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Entrada de lápiz 8">
                <a:extLst>
                  <a:ext uri="{FF2B5EF4-FFF2-40B4-BE49-F238E27FC236}">
                    <a16:creationId xmlns:a16="http://schemas.microsoft.com/office/drawing/2014/main" id="{3F232848-0DEF-44AB-B5BA-1349C64D2DBE}"/>
                  </a:ext>
                </a:extLst>
              </p14:cNvPr>
              <p14:cNvContentPartPr/>
              <p14:nvPr/>
            </p14:nvContentPartPr>
            <p14:xfrm>
              <a:off x="4404000" y="3276000"/>
              <a:ext cx="360" cy="360"/>
            </p14:xfrm>
          </p:contentPart>
        </mc:Choice>
        <mc:Fallback xmlns="">
          <p:pic>
            <p:nvPicPr>
              <p:cNvPr id="9" name="Entrada de lápiz 8">
                <a:extLst>
                  <a:ext uri="{FF2B5EF4-FFF2-40B4-BE49-F238E27FC236}">
                    <a16:creationId xmlns:a16="http://schemas.microsoft.com/office/drawing/2014/main" id="{3F232848-0DEF-44AB-B5BA-1349C64D2DBE}"/>
                  </a:ext>
                </a:extLst>
              </p:cNvPr>
              <p:cNvPicPr/>
              <p:nvPr/>
            </p:nvPicPr>
            <p:blipFill>
              <a:blip r:embed="rId3"/>
              <a:stretch>
                <a:fillRect/>
              </a:stretch>
            </p:blipFill>
            <p:spPr>
              <a:xfrm>
                <a:off x="4399680" y="32716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Entrada de lápiz 10">
                <a:extLst>
                  <a:ext uri="{FF2B5EF4-FFF2-40B4-BE49-F238E27FC236}">
                    <a16:creationId xmlns:a16="http://schemas.microsoft.com/office/drawing/2014/main" id="{F8EBD728-F0E9-4E69-86E0-02D133CDE598}"/>
                  </a:ext>
                </a:extLst>
              </p14:cNvPr>
              <p14:cNvContentPartPr/>
              <p14:nvPr/>
            </p14:nvContentPartPr>
            <p14:xfrm>
              <a:off x="4281960" y="4190760"/>
              <a:ext cx="360" cy="360"/>
            </p14:xfrm>
          </p:contentPart>
        </mc:Choice>
        <mc:Fallback xmlns="">
          <p:pic>
            <p:nvPicPr>
              <p:cNvPr id="11" name="Entrada de lápiz 10">
                <a:extLst>
                  <a:ext uri="{FF2B5EF4-FFF2-40B4-BE49-F238E27FC236}">
                    <a16:creationId xmlns:a16="http://schemas.microsoft.com/office/drawing/2014/main" id="{F8EBD728-F0E9-4E69-86E0-02D133CDE598}"/>
                  </a:ext>
                </a:extLst>
              </p:cNvPr>
              <p:cNvPicPr/>
              <p:nvPr/>
            </p:nvPicPr>
            <p:blipFill>
              <a:blip r:embed="rId3"/>
              <a:stretch>
                <a:fillRect/>
              </a:stretch>
            </p:blipFill>
            <p:spPr>
              <a:xfrm>
                <a:off x="4277640" y="4186440"/>
                <a:ext cx="9000" cy="9000"/>
              </a:xfrm>
              <a:prstGeom prst="rect">
                <a:avLst/>
              </a:prstGeom>
            </p:spPr>
          </p:pic>
        </mc:Fallback>
      </mc:AlternateContent>
      <p:pic>
        <p:nvPicPr>
          <p:cNvPr id="12" name="Imagen 11">
            <a:extLst>
              <a:ext uri="{FF2B5EF4-FFF2-40B4-BE49-F238E27FC236}">
                <a16:creationId xmlns:a16="http://schemas.microsoft.com/office/drawing/2014/main" id="{0C41EC78-04D1-D4D5-DBBB-FE1F5D5CE625}"/>
              </a:ext>
            </a:extLst>
          </p:cNvPr>
          <p:cNvPicPr>
            <a:picLocks noChangeAspect="1"/>
          </p:cNvPicPr>
          <p:nvPr/>
        </p:nvPicPr>
        <p:blipFill>
          <a:blip r:embed="rId9"/>
          <a:stretch>
            <a:fillRect/>
          </a:stretch>
        </p:blipFill>
        <p:spPr>
          <a:xfrm>
            <a:off x="6750250" y="5676167"/>
            <a:ext cx="1835263" cy="1036527"/>
          </a:xfrm>
          <a:prstGeom prst="rect">
            <a:avLst/>
          </a:prstGeom>
        </p:spPr>
      </p:pic>
    </p:spTree>
    <p:extLst>
      <p:ext uri="{BB962C8B-B14F-4D97-AF65-F5344CB8AC3E}">
        <p14:creationId xmlns:p14="http://schemas.microsoft.com/office/powerpoint/2010/main" val="426546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Rectángulo">
            <a:extLst>
              <a:ext uri="{FF2B5EF4-FFF2-40B4-BE49-F238E27FC236}">
                <a16:creationId xmlns:a16="http://schemas.microsoft.com/office/drawing/2014/main" id="{76E9798C-C107-4400-A82E-A847675C03BA}"/>
              </a:ext>
            </a:extLst>
          </p:cNvPr>
          <p:cNvSpPr/>
          <p:nvPr/>
        </p:nvSpPr>
        <p:spPr>
          <a:xfrm>
            <a:off x="467544" y="1658941"/>
            <a:ext cx="8428274" cy="400110"/>
          </a:xfrm>
          <a:prstGeom prst="rect">
            <a:avLst/>
          </a:prstGeom>
        </p:spPr>
        <p:txBody>
          <a:bodyPr wrap="square">
            <a:spAutoFit/>
          </a:bodyPr>
          <a:lstStyle/>
          <a:p>
            <a:r>
              <a:rPr lang="es-ES" sz="2000" b="1" dirty="0">
                <a:solidFill>
                  <a:schemeClr val="accent6">
                    <a:lumMod val="50000"/>
                  </a:schemeClr>
                </a:solidFill>
                <a:latin typeface="Century Gothic" panose="020B0502020202020204" pitchFamily="34" charset="0"/>
              </a:rPr>
              <a:t>PROCEDIMIENTO DE GESTIÓN, TRAMITACIÓN Y PAGOS DE AYUDAS</a:t>
            </a:r>
          </a:p>
        </p:txBody>
      </p:sp>
      <p:sp>
        <p:nvSpPr>
          <p:cNvPr id="20" name="CuadroTexto 19">
            <a:extLst>
              <a:ext uri="{FF2B5EF4-FFF2-40B4-BE49-F238E27FC236}">
                <a16:creationId xmlns:a16="http://schemas.microsoft.com/office/drawing/2014/main" id="{92F53BF4-F49B-4928-8CF7-CB07FE9C1EA3}"/>
              </a:ext>
            </a:extLst>
          </p:cNvPr>
          <p:cNvSpPr txBox="1"/>
          <p:nvPr/>
        </p:nvSpPr>
        <p:spPr>
          <a:xfrm>
            <a:off x="5364088" y="2587958"/>
            <a:ext cx="3168352" cy="400110"/>
          </a:xfrm>
          <a:prstGeom prst="rect">
            <a:avLst/>
          </a:prstGeom>
          <a:solidFill>
            <a:schemeClr val="accent3">
              <a:lumMod val="40000"/>
              <a:lumOff val="60000"/>
            </a:schemeClr>
          </a:solidFill>
          <a:ln>
            <a:solidFill>
              <a:schemeClr val="accent6">
                <a:lumMod val="50000"/>
              </a:schemeClr>
            </a:solidFill>
          </a:ln>
        </p:spPr>
        <p:txBody>
          <a:bodyPr wrap="square" rtlCol="0">
            <a:spAutoFit/>
          </a:bodyPr>
          <a:lstStyle/>
          <a:p>
            <a:r>
              <a:rPr lang="es-ES" sz="2000" b="1" dirty="0"/>
              <a:t>GRUPOS DE ACCIÓN LOCAL </a:t>
            </a:r>
          </a:p>
        </p:txBody>
      </p:sp>
      <p:sp>
        <p:nvSpPr>
          <p:cNvPr id="21" name="CuadroTexto 20">
            <a:extLst>
              <a:ext uri="{FF2B5EF4-FFF2-40B4-BE49-F238E27FC236}">
                <a16:creationId xmlns:a16="http://schemas.microsoft.com/office/drawing/2014/main" id="{5AD7CB79-6E9F-45B2-8C5B-2D5FD039150F}"/>
              </a:ext>
            </a:extLst>
          </p:cNvPr>
          <p:cNvSpPr txBox="1"/>
          <p:nvPr/>
        </p:nvSpPr>
        <p:spPr>
          <a:xfrm>
            <a:off x="755576" y="2441251"/>
            <a:ext cx="4096424" cy="707886"/>
          </a:xfrm>
          <a:prstGeom prst="rect">
            <a:avLst/>
          </a:prstGeom>
          <a:solidFill>
            <a:schemeClr val="accent3">
              <a:lumMod val="40000"/>
              <a:lumOff val="60000"/>
            </a:schemeClr>
          </a:solidFill>
          <a:ln>
            <a:solidFill>
              <a:schemeClr val="accent6">
                <a:lumMod val="50000"/>
              </a:schemeClr>
            </a:solidFill>
          </a:ln>
        </p:spPr>
        <p:txBody>
          <a:bodyPr wrap="square" rtlCol="0">
            <a:spAutoFit/>
          </a:bodyPr>
          <a:lstStyle/>
          <a:p>
            <a:r>
              <a:rPr lang="es-ES" sz="2000" b="1" dirty="0"/>
              <a:t>TRAMITACIÓN DE LAS AYUDAS E INSTRUCCIÓN DEL PROCEDIMIENTO </a:t>
            </a:r>
          </a:p>
        </p:txBody>
      </p:sp>
      <p:sp>
        <p:nvSpPr>
          <p:cNvPr id="22" name="Flecha: a la derecha 21">
            <a:extLst>
              <a:ext uri="{FF2B5EF4-FFF2-40B4-BE49-F238E27FC236}">
                <a16:creationId xmlns:a16="http://schemas.microsoft.com/office/drawing/2014/main" id="{168D438F-9D82-493A-9470-82B54E6C5021}"/>
              </a:ext>
            </a:extLst>
          </p:cNvPr>
          <p:cNvSpPr/>
          <p:nvPr/>
        </p:nvSpPr>
        <p:spPr>
          <a:xfrm>
            <a:off x="4980022" y="2742294"/>
            <a:ext cx="25604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CuadroTexto 22">
            <a:extLst>
              <a:ext uri="{FF2B5EF4-FFF2-40B4-BE49-F238E27FC236}">
                <a16:creationId xmlns:a16="http://schemas.microsoft.com/office/drawing/2014/main" id="{515C3524-C7D8-4E70-AA2C-A6D697DEBD03}"/>
              </a:ext>
            </a:extLst>
          </p:cNvPr>
          <p:cNvSpPr txBox="1"/>
          <p:nvPr/>
        </p:nvSpPr>
        <p:spPr>
          <a:xfrm>
            <a:off x="755576" y="3621233"/>
            <a:ext cx="7776864" cy="400110"/>
          </a:xfrm>
          <a:prstGeom prst="rect">
            <a:avLst/>
          </a:prstGeom>
          <a:solidFill>
            <a:schemeClr val="accent3">
              <a:lumMod val="40000"/>
              <a:lumOff val="60000"/>
            </a:schemeClr>
          </a:solidFill>
          <a:ln>
            <a:solidFill>
              <a:schemeClr val="accent6">
                <a:lumMod val="50000"/>
              </a:schemeClr>
            </a:solidFill>
          </a:ln>
        </p:spPr>
        <p:txBody>
          <a:bodyPr wrap="square" rtlCol="0">
            <a:spAutoFit/>
          </a:bodyPr>
          <a:lstStyle/>
          <a:p>
            <a:r>
              <a:rPr lang="es-ES" sz="2000" b="1" dirty="0"/>
              <a:t>CONTROLES ADMINISTRATIVOS A LA SOLICITUD DE AYUDA Y DE PAGO </a:t>
            </a:r>
          </a:p>
        </p:txBody>
      </p:sp>
      <p:sp>
        <p:nvSpPr>
          <p:cNvPr id="24" name="CuadroTexto 23">
            <a:extLst>
              <a:ext uri="{FF2B5EF4-FFF2-40B4-BE49-F238E27FC236}">
                <a16:creationId xmlns:a16="http://schemas.microsoft.com/office/drawing/2014/main" id="{16D81328-93F9-4DAE-8DE9-EA92BFEFCBD3}"/>
              </a:ext>
            </a:extLst>
          </p:cNvPr>
          <p:cNvSpPr txBox="1"/>
          <p:nvPr/>
        </p:nvSpPr>
        <p:spPr>
          <a:xfrm>
            <a:off x="865257" y="3747124"/>
            <a:ext cx="7632848" cy="2308324"/>
          </a:xfrm>
          <a:prstGeom prst="rect">
            <a:avLst/>
          </a:prstGeom>
          <a:noFill/>
        </p:spPr>
        <p:txBody>
          <a:bodyPr wrap="square">
            <a:spAutoFit/>
          </a:bodyPr>
          <a:lstStyle/>
          <a:p>
            <a:endParaRPr lang="es-ES_tradnl" sz="1800" b="0" i="0" u="none" strike="noStrike" dirty="0">
              <a:solidFill>
                <a:srgbClr val="000000"/>
              </a:solidFill>
              <a:effectLst/>
              <a:latin typeface="Calibri" panose="020F0502020204030204" pitchFamily="34" charset="0"/>
            </a:endParaRPr>
          </a:p>
          <a:p>
            <a:endParaRPr lang="es-ES_tradnl" dirty="0">
              <a:solidFill>
                <a:srgbClr val="000000"/>
              </a:solidFill>
              <a:latin typeface="Calibri" panose="020F0502020204030204" pitchFamily="34" charset="0"/>
            </a:endParaRPr>
          </a:p>
          <a:p>
            <a:endParaRPr lang="es-ES_tradnl" dirty="0">
              <a:solidFill>
                <a:srgbClr val="000000"/>
              </a:solidFill>
              <a:latin typeface="Calibri" panose="020F0502020204030204" pitchFamily="34" charset="0"/>
            </a:endParaRPr>
          </a:p>
          <a:p>
            <a:endParaRPr lang="es-ES_tradnl" dirty="0">
              <a:solidFill>
                <a:srgbClr val="000000"/>
              </a:solidFill>
              <a:latin typeface="Calibri" panose="020F0502020204030204" pitchFamily="34" charset="0"/>
            </a:endParaRPr>
          </a:p>
          <a:p>
            <a:endParaRPr lang="es-ES_tradnl" dirty="0">
              <a:solidFill>
                <a:srgbClr val="000000"/>
              </a:solidFill>
              <a:latin typeface="Calibri" panose="020F0502020204030204" pitchFamily="34" charset="0"/>
            </a:endParaRPr>
          </a:p>
          <a:p>
            <a:endParaRPr lang="es-ES_tradnl" dirty="0">
              <a:solidFill>
                <a:srgbClr val="000000"/>
              </a:solidFill>
              <a:latin typeface="Calibri" panose="020F0502020204030204" pitchFamily="34" charset="0"/>
            </a:endParaRPr>
          </a:p>
          <a:p>
            <a:endParaRPr lang="es-ES_tradnl" dirty="0">
              <a:solidFill>
                <a:srgbClr val="000000"/>
              </a:solidFill>
              <a:latin typeface="Calibri" panose="020F0502020204030204" pitchFamily="34" charset="0"/>
            </a:endParaRPr>
          </a:p>
          <a:p>
            <a:endParaRPr lang="es-ES_tradnl" dirty="0"/>
          </a:p>
        </p:txBody>
      </p:sp>
      <p:pic>
        <p:nvPicPr>
          <p:cNvPr id="3" name="Imagen 2">
            <a:extLst>
              <a:ext uri="{FF2B5EF4-FFF2-40B4-BE49-F238E27FC236}">
                <a16:creationId xmlns:a16="http://schemas.microsoft.com/office/drawing/2014/main" id="{F385B5A2-F01D-8FB3-1F78-5EDFA167653F}"/>
              </a:ext>
            </a:extLst>
          </p:cNvPr>
          <p:cNvPicPr>
            <a:picLocks noChangeAspect="1"/>
          </p:cNvPicPr>
          <p:nvPr/>
        </p:nvPicPr>
        <p:blipFill>
          <a:blip r:embed="rId3"/>
          <a:stretch>
            <a:fillRect/>
          </a:stretch>
        </p:blipFill>
        <p:spPr>
          <a:xfrm>
            <a:off x="6012160" y="-86974"/>
            <a:ext cx="2883658" cy="1585097"/>
          </a:xfrm>
          <a:prstGeom prst="rect">
            <a:avLst/>
          </a:prstGeom>
        </p:spPr>
      </p:pic>
      <p:pic>
        <p:nvPicPr>
          <p:cNvPr id="4" name="Imagen 3">
            <a:extLst>
              <a:ext uri="{FF2B5EF4-FFF2-40B4-BE49-F238E27FC236}">
                <a16:creationId xmlns:a16="http://schemas.microsoft.com/office/drawing/2014/main" id="{61B5A0E9-EE48-D43B-D535-9C3A2BB6B5CC}"/>
              </a:ext>
            </a:extLst>
          </p:cNvPr>
          <p:cNvPicPr>
            <a:picLocks noChangeAspect="1"/>
          </p:cNvPicPr>
          <p:nvPr/>
        </p:nvPicPr>
        <p:blipFill>
          <a:blip r:embed="rId4"/>
          <a:stretch>
            <a:fillRect/>
          </a:stretch>
        </p:blipFill>
        <p:spPr>
          <a:xfrm>
            <a:off x="6437978" y="5496844"/>
            <a:ext cx="1835055" cy="1036410"/>
          </a:xfrm>
          <a:prstGeom prst="rect">
            <a:avLst/>
          </a:prstGeom>
        </p:spPr>
      </p:pic>
      <p:graphicFrame>
        <p:nvGraphicFramePr>
          <p:cNvPr id="5" name="Tabla 4">
            <a:extLst>
              <a:ext uri="{FF2B5EF4-FFF2-40B4-BE49-F238E27FC236}">
                <a16:creationId xmlns:a16="http://schemas.microsoft.com/office/drawing/2014/main" id="{A2048E23-CE15-01A9-B4BF-B1FD408553E8}"/>
              </a:ext>
            </a:extLst>
          </p:cNvPr>
          <p:cNvGraphicFramePr>
            <a:graphicFrameLocks noGrp="1"/>
          </p:cNvGraphicFramePr>
          <p:nvPr>
            <p:extLst>
              <p:ext uri="{D42A27DB-BD31-4B8C-83A1-F6EECF244321}">
                <p14:modId xmlns:p14="http://schemas.microsoft.com/office/powerpoint/2010/main" val="3084090674"/>
              </p:ext>
            </p:extLst>
          </p:nvPr>
        </p:nvGraphicFramePr>
        <p:xfrm>
          <a:off x="760610" y="4457379"/>
          <a:ext cx="7776863" cy="741680"/>
        </p:xfrm>
        <a:graphic>
          <a:graphicData uri="http://schemas.openxmlformats.org/drawingml/2006/table">
            <a:tbl>
              <a:tblPr bandRow="1">
                <a:tableStyleId>{21E4AEA4-8DFA-4A89-87EB-49C32662AFE0}</a:tableStyleId>
              </a:tblPr>
              <a:tblGrid>
                <a:gridCol w="5240396">
                  <a:extLst>
                    <a:ext uri="{9D8B030D-6E8A-4147-A177-3AD203B41FA5}">
                      <a16:colId xmlns:a16="http://schemas.microsoft.com/office/drawing/2014/main" val="1033364565"/>
                    </a:ext>
                  </a:extLst>
                </a:gridCol>
                <a:gridCol w="2536467">
                  <a:extLst>
                    <a:ext uri="{9D8B030D-6E8A-4147-A177-3AD203B41FA5}">
                      <a16:colId xmlns:a16="http://schemas.microsoft.com/office/drawing/2014/main" val="2614496494"/>
                    </a:ext>
                  </a:extLst>
                </a:gridCol>
              </a:tblGrid>
              <a:tr h="370840">
                <a:tc>
                  <a:txBody>
                    <a:bodyPr/>
                    <a:lstStyle/>
                    <a:p>
                      <a:r>
                        <a:rPr lang="es-ES" sz="1800" dirty="0"/>
                        <a:t>Proyectos de inversión superior a 300.000 €</a:t>
                      </a:r>
                    </a:p>
                  </a:txBody>
                  <a:tcPr/>
                </a:tc>
                <a:tc>
                  <a:txBody>
                    <a:bodyPr/>
                    <a:lstStyle/>
                    <a:p>
                      <a:r>
                        <a:rPr lang="es-ES" sz="1800" dirty="0"/>
                        <a:t>Junta de Extremadura</a:t>
                      </a:r>
                    </a:p>
                  </a:txBody>
                  <a:tcPr/>
                </a:tc>
                <a:extLst>
                  <a:ext uri="{0D108BD9-81ED-4DB2-BD59-A6C34878D82A}">
                    <a16:rowId xmlns:a16="http://schemas.microsoft.com/office/drawing/2014/main" val="1582751782"/>
                  </a:ext>
                </a:extLst>
              </a:tr>
              <a:tr h="370840">
                <a:tc>
                  <a:txBody>
                    <a:bodyPr/>
                    <a:lstStyle/>
                    <a:p>
                      <a:r>
                        <a:rPr lang="es-ES" sz="1800" dirty="0"/>
                        <a:t>Proyectos de inversión iguales o inferiores a 300.000 €</a:t>
                      </a:r>
                    </a:p>
                  </a:txBody>
                  <a:tcPr/>
                </a:tc>
                <a:tc>
                  <a:txBody>
                    <a:bodyPr/>
                    <a:lstStyle/>
                    <a:p>
                      <a:r>
                        <a:rPr lang="es-ES" sz="1800" dirty="0"/>
                        <a:t>Grupo de Acción Local</a:t>
                      </a:r>
                    </a:p>
                  </a:txBody>
                  <a:tcPr/>
                </a:tc>
                <a:extLst>
                  <a:ext uri="{0D108BD9-81ED-4DB2-BD59-A6C34878D82A}">
                    <a16:rowId xmlns:a16="http://schemas.microsoft.com/office/drawing/2014/main" val="3942751114"/>
                  </a:ext>
                </a:extLst>
              </a:tr>
            </a:tbl>
          </a:graphicData>
        </a:graphic>
      </p:graphicFrame>
    </p:spTree>
    <p:extLst>
      <p:ext uri="{BB962C8B-B14F-4D97-AF65-F5344CB8AC3E}">
        <p14:creationId xmlns:p14="http://schemas.microsoft.com/office/powerpoint/2010/main" val="246216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Objeto 5">
            <a:extLst>
              <a:ext uri="{FF2B5EF4-FFF2-40B4-BE49-F238E27FC236}">
                <a16:creationId xmlns:a16="http://schemas.microsoft.com/office/drawing/2014/main" id="{FC86CF11-8D22-4CBD-9A39-CC82AB86DCC2}"/>
              </a:ext>
            </a:extLst>
          </p:cNvPr>
          <p:cNvGraphicFramePr>
            <a:graphicFrameLocks noChangeAspect="1"/>
          </p:cNvGraphicFramePr>
          <p:nvPr>
            <p:extLst>
              <p:ext uri="{D42A27DB-BD31-4B8C-83A1-F6EECF244321}">
                <p14:modId xmlns:p14="http://schemas.microsoft.com/office/powerpoint/2010/main" val="2112935548"/>
              </p:ext>
            </p:extLst>
          </p:nvPr>
        </p:nvGraphicFramePr>
        <p:xfrm>
          <a:off x="1519381" y="2708920"/>
          <a:ext cx="6324600" cy="2095500"/>
        </p:xfrm>
        <a:graphic>
          <a:graphicData uri="http://schemas.openxmlformats.org/presentationml/2006/ole">
            <mc:AlternateContent xmlns:mc="http://schemas.openxmlformats.org/markup-compatibility/2006">
              <mc:Choice xmlns:v="urn:schemas-microsoft-com:vml" Requires="v">
                <p:oleObj name="Worksheet" r:id="rId2" imgW="6324514" imgH="2095615" progId="Excel.Sheet.12">
                  <p:embed/>
                </p:oleObj>
              </mc:Choice>
              <mc:Fallback>
                <p:oleObj name="Worksheet" r:id="rId2" imgW="6324514" imgH="2095615" progId="Excel.Sheet.12">
                  <p:embed/>
                  <p:pic>
                    <p:nvPicPr>
                      <p:cNvPr id="0" name=""/>
                      <p:cNvPicPr/>
                      <p:nvPr/>
                    </p:nvPicPr>
                    <p:blipFill>
                      <a:blip r:embed="rId3"/>
                      <a:stretch>
                        <a:fillRect/>
                      </a:stretch>
                    </p:blipFill>
                    <p:spPr>
                      <a:xfrm>
                        <a:off x="1519381" y="2708920"/>
                        <a:ext cx="6324600" cy="2095500"/>
                      </a:xfrm>
                      <a:prstGeom prst="rect">
                        <a:avLst/>
                      </a:prstGeom>
                    </p:spPr>
                  </p:pic>
                </p:oleObj>
              </mc:Fallback>
            </mc:AlternateContent>
          </a:graphicData>
        </a:graphic>
      </p:graphicFrame>
      <p:sp>
        <p:nvSpPr>
          <p:cNvPr id="2" name="4 Rectángulo">
            <a:extLst>
              <a:ext uri="{FF2B5EF4-FFF2-40B4-BE49-F238E27FC236}">
                <a16:creationId xmlns:a16="http://schemas.microsoft.com/office/drawing/2014/main" id="{26C9751C-E6F6-E4A5-916C-ACCA3AB82ED1}"/>
              </a:ext>
            </a:extLst>
          </p:cNvPr>
          <p:cNvSpPr/>
          <p:nvPr/>
        </p:nvSpPr>
        <p:spPr>
          <a:xfrm>
            <a:off x="467544" y="1796024"/>
            <a:ext cx="8428274" cy="400110"/>
          </a:xfrm>
          <a:prstGeom prst="rect">
            <a:avLst/>
          </a:prstGeom>
        </p:spPr>
        <p:txBody>
          <a:bodyPr wrap="square">
            <a:spAutoFit/>
          </a:bodyPr>
          <a:lstStyle/>
          <a:p>
            <a:r>
              <a:rPr lang="es-ES" sz="2000" b="1" dirty="0">
                <a:solidFill>
                  <a:schemeClr val="accent6">
                    <a:lumMod val="50000"/>
                  </a:schemeClr>
                </a:solidFill>
                <a:latin typeface="Century Gothic" panose="020B0502020202020204" pitchFamily="34" charset="0"/>
              </a:rPr>
              <a:t>PROCEDIMIENTO DE GESTIÓN, TRAMITACIÓN Y PAGOS DE AYUDAS</a:t>
            </a:r>
          </a:p>
        </p:txBody>
      </p:sp>
      <p:pic>
        <p:nvPicPr>
          <p:cNvPr id="5" name="Imagen 4">
            <a:extLst>
              <a:ext uri="{FF2B5EF4-FFF2-40B4-BE49-F238E27FC236}">
                <a16:creationId xmlns:a16="http://schemas.microsoft.com/office/drawing/2014/main" id="{5F2B865B-D4BA-6711-075C-64554241DBF8}"/>
              </a:ext>
            </a:extLst>
          </p:cNvPr>
          <p:cNvPicPr>
            <a:picLocks noChangeAspect="1"/>
          </p:cNvPicPr>
          <p:nvPr/>
        </p:nvPicPr>
        <p:blipFill>
          <a:blip r:embed="rId4"/>
          <a:stretch>
            <a:fillRect/>
          </a:stretch>
        </p:blipFill>
        <p:spPr>
          <a:xfrm>
            <a:off x="6012160" y="-86974"/>
            <a:ext cx="2883658" cy="1585097"/>
          </a:xfrm>
          <a:prstGeom prst="rect">
            <a:avLst/>
          </a:prstGeom>
        </p:spPr>
      </p:pic>
      <p:pic>
        <p:nvPicPr>
          <p:cNvPr id="7" name="Imagen 6">
            <a:extLst>
              <a:ext uri="{FF2B5EF4-FFF2-40B4-BE49-F238E27FC236}">
                <a16:creationId xmlns:a16="http://schemas.microsoft.com/office/drawing/2014/main" id="{9C41A230-DE58-3BDE-FBB9-25CE261D9766}"/>
              </a:ext>
            </a:extLst>
          </p:cNvPr>
          <p:cNvPicPr>
            <a:picLocks noChangeAspect="1"/>
          </p:cNvPicPr>
          <p:nvPr/>
        </p:nvPicPr>
        <p:blipFill>
          <a:blip r:embed="rId5"/>
          <a:stretch>
            <a:fillRect/>
          </a:stretch>
        </p:blipFill>
        <p:spPr>
          <a:xfrm>
            <a:off x="6437978" y="5496844"/>
            <a:ext cx="1835055" cy="1036410"/>
          </a:xfrm>
          <a:prstGeom prst="rect">
            <a:avLst/>
          </a:prstGeom>
        </p:spPr>
      </p:pic>
    </p:spTree>
    <p:extLst>
      <p:ext uri="{BB962C8B-B14F-4D97-AF65-F5344CB8AC3E}">
        <p14:creationId xmlns:p14="http://schemas.microsoft.com/office/powerpoint/2010/main" val="1630966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Objeto 6">
            <a:extLst>
              <a:ext uri="{FF2B5EF4-FFF2-40B4-BE49-F238E27FC236}">
                <a16:creationId xmlns:a16="http://schemas.microsoft.com/office/drawing/2014/main" id="{11376260-780E-4850-968C-FB73EF77DCDB}"/>
              </a:ext>
            </a:extLst>
          </p:cNvPr>
          <p:cNvGraphicFramePr>
            <a:graphicFrameLocks noChangeAspect="1"/>
          </p:cNvGraphicFramePr>
          <p:nvPr>
            <p:extLst>
              <p:ext uri="{D42A27DB-BD31-4B8C-83A1-F6EECF244321}">
                <p14:modId xmlns:p14="http://schemas.microsoft.com/office/powerpoint/2010/main" val="2194557582"/>
              </p:ext>
            </p:extLst>
          </p:nvPr>
        </p:nvGraphicFramePr>
        <p:xfrm>
          <a:off x="1409700" y="2261551"/>
          <a:ext cx="6324600" cy="3086100"/>
        </p:xfrm>
        <a:graphic>
          <a:graphicData uri="http://schemas.openxmlformats.org/presentationml/2006/ole">
            <mc:AlternateContent xmlns:mc="http://schemas.openxmlformats.org/markup-compatibility/2006">
              <mc:Choice xmlns:v="urn:schemas-microsoft-com:vml" Requires="v">
                <p:oleObj name="Worksheet" r:id="rId2" imgW="6324504" imgH="3086100" progId="Excel.Sheet.12">
                  <p:embed/>
                </p:oleObj>
              </mc:Choice>
              <mc:Fallback>
                <p:oleObj name="Worksheet" r:id="rId2" imgW="6324504" imgH="3086100" progId="Excel.Sheet.12">
                  <p:embed/>
                  <p:pic>
                    <p:nvPicPr>
                      <p:cNvPr id="0" name=""/>
                      <p:cNvPicPr/>
                      <p:nvPr/>
                    </p:nvPicPr>
                    <p:blipFill>
                      <a:blip r:embed="rId3"/>
                      <a:stretch>
                        <a:fillRect/>
                      </a:stretch>
                    </p:blipFill>
                    <p:spPr>
                      <a:xfrm>
                        <a:off x="1409700" y="2261551"/>
                        <a:ext cx="6324600" cy="3086100"/>
                      </a:xfrm>
                      <a:prstGeom prst="rect">
                        <a:avLst/>
                      </a:prstGeom>
                    </p:spPr>
                  </p:pic>
                </p:oleObj>
              </mc:Fallback>
            </mc:AlternateContent>
          </a:graphicData>
        </a:graphic>
      </p:graphicFrame>
      <p:pic>
        <p:nvPicPr>
          <p:cNvPr id="2" name="Imagen 1">
            <a:extLst>
              <a:ext uri="{FF2B5EF4-FFF2-40B4-BE49-F238E27FC236}">
                <a16:creationId xmlns:a16="http://schemas.microsoft.com/office/drawing/2014/main" id="{87876AB2-7C3F-4120-96DA-4DA21DBC84EB}"/>
              </a:ext>
            </a:extLst>
          </p:cNvPr>
          <p:cNvPicPr>
            <a:picLocks noChangeAspect="1"/>
          </p:cNvPicPr>
          <p:nvPr/>
        </p:nvPicPr>
        <p:blipFill>
          <a:blip r:embed="rId4"/>
          <a:stretch>
            <a:fillRect/>
          </a:stretch>
        </p:blipFill>
        <p:spPr>
          <a:xfrm>
            <a:off x="6012160" y="-86974"/>
            <a:ext cx="2883658" cy="1585097"/>
          </a:xfrm>
          <a:prstGeom prst="rect">
            <a:avLst/>
          </a:prstGeom>
        </p:spPr>
      </p:pic>
      <p:sp>
        <p:nvSpPr>
          <p:cNvPr id="5" name="4 Rectángulo">
            <a:extLst>
              <a:ext uri="{FF2B5EF4-FFF2-40B4-BE49-F238E27FC236}">
                <a16:creationId xmlns:a16="http://schemas.microsoft.com/office/drawing/2014/main" id="{428C8932-76D0-7A8F-F184-7E46819B190C}"/>
              </a:ext>
            </a:extLst>
          </p:cNvPr>
          <p:cNvSpPr/>
          <p:nvPr/>
        </p:nvSpPr>
        <p:spPr>
          <a:xfrm>
            <a:off x="467544" y="1616218"/>
            <a:ext cx="8428274" cy="400110"/>
          </a:xfrm>
          <a:prstGeom prst="rect">
            <a:avLst/>
          </a:prstGeom>
        </p:spPr>
        <p:txBody>
          <a:bodyPr wrap="square">
            <a:spAutoFit/>
          </a:bodyPr>
          <a:lstStyle/>
          <a:p>
            <a:r>
              <a:rPr lang="es-ES" sz="2000" b="1" dirty="0">
                <a:solidFill>
                  <a:schemeClr val="accent6">
                    <a:lumMod val="50000"/>
                  </a:schemeClr>
                </a:solidFill>
                <a:latin typeface="Century Gothic" panose="020B0502020202020204" pitchFamily="34" charset="0"/>
              </a:rPr>
              <a:t>PROCEDIMIENTO DE GESTIÓN, TRAMITACIÓN Y PAGOS DE AYUDAS</a:t>
            </a:r>
          </a:p>
        </p:txBody>
      </p:sp>
      <p:pic>
        <p:nvPicPr>
          <p:cNvPr id="6" name="Imagen 5">
            <a:extLst>
              <a:ext uri="{FF2B5EF4-FFF2-40B4-BE49-F238E27FC236}">
                <a16:creationId xmlns:a16="http://schemas.microsoft.com/office/drawing/2014/main" id="{04EA5A2C-57E0-9EC7-8B96-81B4BC098A36}"/>
              </a:ext>
            </a:extLst>
          </p:cNvPr>
          <p:cNvPicPr>
            <a:picLocks noChangeAspect="1"/>
          </p:cNvPicPr>
          <p:nvPr/>
        </p:nvPicPr>
        <p:blipFill>
          <a:blip r:embed="rId5"/>
          <a:stretch>
            <a:fillRect/>
          </a:stretch>
        </p:blipFill>
        <p:spPr>
          <a:xfrm>
            <a:off x="6660232" y="5580135"/>
            <a:ext cx="1835055" cy="1036410"/>
          </a:xfrm>
          <a:prstGeom prst="rect">
            <a:avLst/>
          </a:prstGeom>
        </p:spPr>
      </p:pic>
    </p:spTree>
    <p:extLst>
      <p:ext uri="{BB962C8B-B14F-4D97-AF65-F5344CB8AC3E}">
        <p14:creationId xmlns:p14="http://schemas.microsoft.com/office/powerpoint/2010/main" val="2876663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5 Rectángulo"/>
          <p:cNvSpPr/>
          <p:nvPr/>
        </p:nvSpPr>
        <p:spPr>
          <a:xfrm>
            <a:off x="5292080" y="116632"/>
            <a:ext cx="3600400" cy="1938992"/>
          </a:xfrm>
          <a:prstGeom prst="rect">
            <a:avLst/>
          </a:prstGeom>
        </p:spPr>
        <p:txBody>
          <a:bodyPr wrap="square">
            <a:spAutoFit/>
          </a:bodyPr>
          <a:lstStyle/>
          <a:p>
            <a:pPr algn="r">
              <a:defRPr/>
            </a:pPr>
            <a:r>
              <a:rPr lang="es-ES" sz="4800" spc="600" dirty="0">
                <a:solidFill>
                  <a:schemeClr val="accent6">
                    <a:lumMod val="75000"/>
                  </a:schemeClr>
                </a:solidFill>
                <a:latin typeface="Century Gothic" pitchFamily="34" charset="0"/>
              </a:rPr>
              <a:t>1</a:t>
            </a:r>
            <a:r>
              <a:rPr lang="es-ES" sz="2400" spc="600" dirty="0">
                <a:solidFill>
                  <a:schemeClr val="accent6">
                    <a:lumMod val="75000"/>
                  </a:schemeClr>
                </a:solidFill>
                <a:latin typeface="Century Gothic" pitchFamily="34" charset="0"/>
              </a:rPr>
              <a:t> Desarrollo Rural. </a:t>
            </a:r>
          </a:p>
          <a:p>
            <a:pPr algn="r">
              <a:defRPr/>
            </a:pPr>
            <a:r>
              <a:rPr lang="es-ES" sz="2400" spc="600" dirty="0">
                <a:solidFill>
                  <a:schemeClr val="accent6">
                    <a:lumMod val="75000"/>
                  </a:schemeClr>
                </a:solidFill>
                <a:latin typeface="Century Gothic" pitchFamily="34" charset="0"/>
              </a:rPr>
              <a:t>LEADER en Extremadura</a:t>
            </a:r>
            <a:endParaRPr lang="es-ES" sz="1400" b="1" spc="600" dirty="0">
              <a:solidFill>
                <a:schemeClr val="accent6">
                  <a:lumMod val="75000"/>
                </a:schemeClr>
              </a:solidFill>
              <a:latin typeface="Century Gothic" pitchFamily="34" charset="0"/>
            </a:endParaRPr>
          </a:p>
        </p:txBody>
      </p:sp>
      <p:pic>
        <p:nvPicPr>
          <p:cNvPr id="5" name="Imagen 4"/>
          <p:cNvPicPr>
            <a:picLocks noChangeAspect="1"/>
          </p:cNvPicPr>
          <p:nvPr/>
        </p:nvPicPr>
        <p:blipFill>
          <a:blip r:embed="rId2"/>
          <a:stretch>
            <a:fillRect/>
          </a:stretch>
        </p:blipFill>
        <p:spPr>
          <a:xfrm>
            <a:off x="547755" y="620688"/>
            <a:ext cx="4477220" cy="5359749"/>
          </a:xfrm>
          <a:prstGeom prst="rect">
            <a:avLst/>
          </a:prstGeom>
        </p:spPr>
      </p:pic>
      <p:graphicFrame>
        <p:nvGraphicFramePr>
          <p:cNvPr id="7" name="Tabla 6">
            <a:extLst>
              <a:ext uri="{FF2B5EF4-FFF2-40B4-BE49-F238E27FC236}">
                <a16:creationId xmlns:a16="http://schemas.microsoft.com/office/drawing/2014/main" id="{354C71CB-9032-28B7-C1FE-DB0FADAC3576}"/>
              </a:ext>
            </a:extLst>
          </p:cNvPr>
          <p:cNvGraphicFramePr>
            <a:graphicFrameLocks noGrp="1"/>
          </p:cNvGraphicFramePr>
          <p:nvPr>
            <p:extLst>
              <p:ext uri="{D42A27DB-BD31-4B8C-83A1-F6EECF244321}">
                <p14:modId xmlns:p14="http://schemas.microsoft.com/office/powerpoint/2010/main" val="3783997123"/>
              </p:ext>
            </p:extLst>
          </p:nvPr>
        </p:nvGraphicFramePr>
        <p:xfrm>
          <a:off x="5580112" y="2356296"/>
          <a:ext cx="3016133" cy="2808312"/>
        </p:xfrm>
        <a:graphic>
          <a:graphicData uri="http://schemas.openxmlformats.org/drawingml/2006/table">
            <a:tbl>
              <a:tblPr firstRow="1" bandRow="1">
                <a:tableStyleId>{93296810-A885-4BE3-A3E7-6D5BEEA58F35}</a:tableStyleId>
              </a:tblPr>
              <a:tblGrid>
                <a:gridCol w="3016133">
                  <a:extLst>
                    <a:ext uri="{9D8B030D-6E8A-4147-A177-3AD203B41FA5}">
                      <a16:colId xmlns:a16="http://schemas.microsoft.com/office/drawing/2014/main" val="2076067632"/>
                    </a:ext>
                  </a:extLst>
                </a:gridCol>
              </a:tblGrid>
              <a:tr h="686340">
                <a:tc>
                  <a:txBody>
                    <a:bodyPr/>
                    <a:lstStyle/>
                    <a:p>
                      <a:pPr algn="ctr"/>
                      <a:r>
                        <a:rPr lang="es-ES" sz="1800" dirty="0"/>
                        <a:t>PERIODOS DE PROGRAMACIÓN</a:t>
                      </a:r>
                    </a:p>
                  </a:txBody>
                  <a:tcPr/>
                </a:tc>
                <a:extLst>
                  <a:ext uri="{0D108BD9-81ED-4DB2-BD59-A6C34878D82A}">
                    <a16:rowId xmlns:a16="http://schemas.microsoft.com/office/drawing/2014/main" val="856285702"/>
                  </a:ext>
                </a:extLst>
              </a:tr>
              <a:tr h="353662">
                <a:tc>
                  <a:txBody>
                    <a:bodyPr/>
                    <a:lstStyle/>
                    <a:p>
                      <a:r>
                        <a:rPr lang="es-ES" sz="1400" b="1" dirty="0"/>
                        <a:t>1991 – 1994: LEADER I</a:t>
                      </a:r>
                    </a:p>
                  </a:txBody>
                  <a:tcPr/>
                </a:tc>
                <a:extLst>
                  <a:ext uri="{0D108BD9-81ED-4DB2-BD59-A6C34878D82A}">
                    <a16:rowId xmlns:a16="http://schemas.microsoft.com/office/drawing/2014/main" val="1726591943"/>
                  </a:ext>
                </a:extLst>
              </a:tr>
              <a:tr h="353662">
                <a:tc>
                  <a:txBody>
                    <a:bodyPr/>
                    <a:lstStyle/>
                    <a:p>
                      <a:r>
                        <a:rPr lang="es-ES" sz="1400" b="1" dirty="0"/>
                        <a:t>1995 – 1999: LEADER II Y PRODER I</a:t>
                      </a:r>
                    </a:p>
                  </a:txBody>
                  <a:tcPr/>
                </a:tc>
                <a:extLst>
                  <a:ext uri="{0D108BD9-81ED-4DB2-BD59-A6C34878D82A}">
                    <a16:rowId xmlns:a16="http://schemas.microsoft.com/office/drawing/2014/main" val="32198223"/>
                  </a:ext>
                </a:extLst>
              </a:tr>
              <a:tr h="353662">
                <a:tc>
                  <a:txBody>
                    <a:bodyPr/>
                    <a:lstStyle/>
                    <a:p>
                      <a:r>
                        <a:rPr lang="es-ES" sz="1400" b="1" dirty="0"/>
                        <a:t>2000 – 2006: LEADER + Y PRODER II</a:t>
                      </a:r>
                    </a:p>
                  </a:txBody>
                  <a:tcPr/>
                </a:tc>
                <a:extLst>
                  <a:ext uri="{0D108BD9-81ED-4DB2-BD59-A6C34878D82A}">
                    <a16:rowId xmlns:a16="http://schemas.microsoft.com/office/drawing/2014/main" val="2960183730"/>
                  </a:ext>
                </a:extLst>
              </a:tr>
              <a:tr h="353662">
                <a:tc>
                  <a:txBody>
                    <a:bodyPr/>
                    <a:lstStyle/>
                    <a:p>
                      <a:r>
                        <a:rPr lang="es-ES" sz="1400" b="1" dirty="0"/>
                        <a:t>2007 – 2013: FEADER</a:t>
                      </a:r>
                    </a:p>
                  </a:txBody>
                  <a:tcPr/>
                </a:tc>
                <a:extLst>
                  <a:ext uri="{0D108BD9-81ED-4DB2-BD59-A6C34878D82A}">
                    <a16:rowId xmlns:a16="http://schemas.microsoft.com/office/drawing/2014/main" val="209146190"/>
                  </a:ext>
                </a:extLst>
              </a:tr>
              <a:tr h="353662">
                <a:tc>
                  <a:txBody>
                    <a:bodyPr/>
                    <a:lstStyle/>
                    <a:p>
                      <a:r>
                        <a:rPr lang="es-ES" sz="1400" b="1" dirty="0"/>
                        <a:t>2014 – 2022: FEADER</a:t>
                      </a:r>
                    </a:p>
                  </a:txBody>
                  <a:tcPr/>
                </a:tc>
                <a:extLst>
                  <a:ext uri="{0D108BD9-81ED-4DB2-BD59-A6C34878D82A}">
                    <a16:rowId xmlns:a16="http://schemas.microsoft.com/office/drawing/2014/main" val="1220474315"/>
                  </a:ext>
                </a:extLst>
              </a:tr>
              <a:tr h="353662">
                <a:tc>
                  <a:txBody>
                    <a:bodyPr/>
                    <a:lstStyle/>
                    <a:p>
                      <a:r>
                        <a:rPr lang="es-ES" sz="1400" b="1" dirty="0"/>
                        <a:t>2023 – 2027: FEADER</a:t>
                      </a:r>
                    </a:p>
                  </a:txBody>
                  <a:tcPr/>
                </a:tc>
                <a:extLst>
                  <a:ext uri="{0D108BD9-81ED-4DB2-BD59-A6C34878D82A}">
                    <a16:rowId xmlns:a16="http://schemas.microsoft.com/office/drawing/2014/main" val="4064233436"/>
                  </a:ext>
                </a:extLst>
              </a:tr>
            </a:tbl>
          </a:graphicData>
        </a:graphic>
      </p:graphicFrame>
      <p:pic>
        <p:nvPicPr>
          <p:cNvPr id="3" name="Imagen 2">
            <a:extLst>
              <a:ext uri="{FF2B5EF4-FFF2-40B4-BE49-F238E27FC236}">
                <a16:creationId xmlns:a16="http://schemas.microsoft.com/office/drawing/2014/main" id="{1EE7CF30-CC22-06D3-D820-B0F639B64F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5501911"/>
            <a:ext cx="1835696" cy="1038528"/>
          </a:xfrm>
          <a:prstGeom prst="rect">
            <a:avLst/>
          </a:prstGeom>
        </p:spPr>
      </p:pic>
    </p:spTree>
    <p:extLst>
      <p:ext uri="{BB962C8B-B14F-4D97-AF65-F5344CB8AC3E}">
        <p14:creationId xmlns:p14="http://schemas.microsoft.com/office/powerpoint/2010/main" val="3771621064"/>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CuadroTexto 20">
            <a:extLst>
              <a:ext uri="{FF2B5EF4-FFF2-40B4-BE49-F238E27FC236}">
                <a16:creationId xmlns:a16="http://schemas.microsoft.com/office/drawing/2014/main" id="{5AD7CB79-6E9F-45B2-8C5B-2D5FD039150F}"/>
              </a:ext>
            </a:extLst>
          </p:cNvPr>
          <p:cNvSpPr txBox="1"/>
          <p:nvPr/>
        </p:nvSpPr>
        <p:spPr>
          <a:xfrm>
            <a:off x="610072" y="2075077"/>
            <a:ext cx="7898352" cy="400110"/>
          </a:xfrm>
          <a:prstGeom prst="rect">
            <a:avLst/>
          </a:prstGeom>
          <a:solidFill>
            <a:schemeClr val="accent3">
              <a:lumMod val="40000"/>
              <a:lumOff val="60000"/>
            </a:schemeClr>
          </a:solidFill>
          <a:ln>
            <a:solidFill>
              <a:schemeClr val="accent6">
                <a:lumMod val="50000"/>
              </a:schemeClr>
            </a:solidFill>
          </a:ln>
        </p:spPr>
        <p:txBody>
          <a:bodyPr wrap="square" rtlCol="0">
            <a:spAutoFit/>
          </a:bodyPr>
          <a:lstStyle/>
          <a:p>
            <a:r>
              <a:rPr lang="es-ES" sz="2000" b="1" dirty="0"/>
              <a:t>PAGOS DE LAS AYUDAS LEADER</a:t>
            </a:r>
          </a:p>
        </p:txBody>
      </p:sp>
      <p:graphicFrame>
        <p:nvGraphicFramePr>
          <p:cNvPr id="2" name="Tabla 1">
            <a:extLst>
              <a:ext uri="{FF2B5EF4-FFF2-40B4-BE49-F238E27FC236}">
                <a16:creationId xmlns:a16="http://schemas.microsoft.com/office/drawing/2014/main" id="{610E1694-C02E-4DE9-B49E-CBC8C7A219A6}"/>
              </a:ext>
            </a:extLst>
          </p:cNvPr>
          <p:cNvGraphicFramePr>
            <a:graphicFrameLocks noGrp="1"/>
          </p:cNvGraphicFramePr>
          <p:nvPr>
            <p:extLst>
              <p:ext uri="{D42A27DB-BD31-4B8C-83A1-F6EECF244321}">
                <p14:modId xmlns:p14="http://schemas.microsoft.com/office/powerpoint/2010/main" val="1285818353"/>
              </p:ext>
            </p:extLst>
          </p:nvPr>
        </p:nvGraphicFramePr>
        <p:xfrm>
          <a:off x="610072" y="2640600"/>
          <a:ext cx="7898352" cy="3739664"/>
        </p:xfrm>
        <a:graphic>
          <a:graphicData uri="http://schemas.openxmlformats.org/drawingml/2006/table">
            <a:tbl>
              <a:tblPr firstRow="1" firstCol="1" bandRow="1"/>
              <a:tblGrid>
                <a:gridCol w="3973257">
                  <a:extLst>
                    <a:ext uri="{9D8B030D-6E8A-4147-A177-3AD203B41FA5}">
                      <a16:colId xmlns:a16="http://schemas.microsoft.com/office/drawing/2014/main" val="441891508"/>
                    </a:ext>
                  </a:extLst>
                </a:gridCol>
                <a:gridCol w="3925095">
                  <a:extLst>
                    <a:ext uri="{9D8B030D-6E8A-4147-A177-3AD203B41FA5}">
                      <a16:colId xmlns:a16="http://schemas.microsoft.com/office/drawing/2014/main" val="1976624404"/>
                    </a:ext>
                  </a:extLst>
                </a:gridCol>
              </a:tblGrid>
              <a:tr h="601936">
                <a:tc>
                  <a:txBody>
                    <a:bodyPr/>
                    <a:lstStyle/>
                    <a:p>
                      <a:pPr>
                        <a:lnSpc>
                          <a:spcPct val="107000"/>
                        </a:lnSpc>
                        <a:spcAft>
                          <a:spcPts val="0"/>
                        </a:spcAft>
                      </a:pPr>
                      <a:r>
                        <a:rPr lang="es-ES_tradn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CONTROL ADMINISTRATIVO </a:t>
                      </a:r>
                    </a:p>
                    <a:p>
                      <a:pPr>
                        <a:lnSpc>
                          <a:spcPct val="107000"/>
                        </a:lnSpc>
                        <a:spcAft>
                          <a:spcPts val="0"/>
                        </a:spcAft>
                      </a:pPr>
                      <a:r>
                        <a:rPr lang="es-ES_tradn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 PAGO </a:t>
                      </a:r>
                      <a:endParaRPr lang="es-ES_trad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rowSpan="2">
                  <a:txBody>
                    <a:bodyPr/>
                    <a:lstStyle/>
                    <a:p>
                      <a:pPr algn="l">
                        <a:lnSpc>
                          <a:spcPct val="107000"/>
                        </a:lnSpc>
                        <a:spcAft>
                          <a:spcPts val="0"/>
                        </a:spcAft>
                      </a:pPr>
                      <a:r>
                        <a:rPr lang="es-ES_trad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Junta de Extremadura en proyectos de inversión superior a 300.000 € y GAL en proyectos iguales o inferiores a 300.000 </a:t>
                      </a:r>
                      <a:r>
                        <a:rPr lang="es-ES_tradnl"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s-ES_trad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8273322"/>
                  </a:ext>
                </a:extLst>
              </a:tr>
              <a:tr h="216767">
                <a:tc>
                  <a:txBody>
                    <a:bodyPr/>
                    <a:lstStyle/>
                    <a:p>
                      <a:pPr>
                        <a:lnSpc>
                          <a:spcPct val="107000"/>
                        </a:lnSpc>
                      </a:pPr>
                      <a:endParaRPr lang="es-ES_tradnl" sz="1100" dirty="0">
                        <a:effectLst/>
                        <a:latin typeface="Calibri" panose="020F0502020204030204" pitchFamily="34" charset="0"/>
                        <a:cs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_tradnl"/>
                    </a:p>
                  </a:txBody>
                  <a:tcPr/>
                </a:tc>
                <a:extLst>
                  <a:ext uri="{0D108BD9-81ED-4DB2-BD59-A6C34878D82A}">
                    <a16:rowId xmlns:a16="http://schemas.microsoft.com/office/drawing/2014/main" val="1874457556"/>
                  </a:ext>
                </a:extLst>
              </a:tr>
              <a:tr h="601936">
                <a:tc>
                  <a:txBody>
                    <a:bodyPr/>
                    <a:lstStyle/>
                    <a:p>
                      <a:pPr>
                        <a:lnSpc>
                          <a:spcPct val="107000"/>
                        </a:lnSpc>
                        <a:spcAft>
                          <a:spcPts val="0"/>
                        </a:spcAft>
                      </a:pPr>
                      <a:r>
                        <a:rPr lang="es-ES_tradn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AUTORIZACIÓN DEL PAGO DE LA AYUDA </a:t>
                      </a:r>
                      <a:endParaRPr lang="es-ES_trad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a:lnSpc>
                          <a:spcPct val="107000"/>
                        </a:lnSpc>
                        <a:spcAft>
                          <a:spcPts val="0"/>
                        </a:spcAft>
                      </a:pPr>
                      <a:r>
                        <a:rPr lang="es-ES_tradn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Junta de Extremadura </a:t>
                      </a:r>
                      <a:endParaRPr lang="es-ES_trad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0203684"/>
                  </a:ext>
                </a:extLst>
              </a:tr>
              <a:tr h="176553">
                <a:tc>
                  <a:txBody>
                    <a:bodyPr/>
                    <a:lstStyle/>
                    <a:p>
                      <a:pPr>
                        <a:lnSpc>
                          <a:spcPct val="107000"/>
                        </a:lnSpc>
                        <a:spcAft>
                          <a:spcPts val="0"/>
                        </a:spcAft>
                      </a:pPr>
                      <a:r>
                        <a:rPr lang="es-ES_tradnl"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S_trad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_tradnl"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ES_trad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2462808"/>
                  </a:ext>
                </a:extLst>
              </a:tr>
              <a:tr h="1097873">
                <a:tc>
                  <a:txBody>
                    <a:bodyPr/>
                    <a:lstStyle/>
                    <a:p>
                      <a:pPr>
                        <a:lnSpc>
                          <a:spcPct val="107000"/>
                        </a:lnSpc>
                        <a:spcAft>
                          <a:spcPts val="0"/>
                        </a:spcAft>
                      </a:pPr>
                      <a:r>
                        <a:rPr lang="es-ES_tradn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PAGO A BENEFICIARIOS LEADER </a:t>
                      </a:r>
                      <a:endParaRPr lang="es-ES_trad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a:lnSpc>
                          <a:spcPct val="107000"/>
                        </a:lnSpc>
                        <a:spcAft>
                          <a:spcPts val="0"/>
                        </a:spcAft>
                      </a:pPr>
                      <a:r>
                        <a:rPr lang="es-ES_tradn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GAL re</a:t>
                      </a:r>
                      <a:r>
                        <a:rPr lang="es-ES_tradnl" sz="2000" baseline="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cibe fondos de Organismo Pagador y en el plazo máximo de 30 días transfiere ayudas al beneficiario </a:t>
                      </a:r>
                      <a:endParaRPr lang="es-ES_trad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7083917"/>
                  </a:ext>
                </a:extLst>
              </a:tr>
              <a:tr h="294136">
                <a:tc>
                  <a:txBody>
                    <a:bodyPr/>
                    <a:lstStyle/>
                    <a:p>
                      <a:pPr>
                        <a:lnSpc>
                          <a:spcPct val="107000"/>
                        </a:lnSpc>
                      </a:pPr>
                      <a:endParaRPr lang="es-ES_tradnl" sz="2000" dirty="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s-ES_tradnl" sz="2000" dirty="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0128478"/>
                  </a:ext>
                </a:extLst>
              </a:tr>
              <a:tr h="601936">
                <a:tc>
                  <a:txBody>
                    <a:bodyPr/>
                    <a:lstStyle/>
                    <a:p>
                      <a:pPr>
                        <a:lnSpc>
                          <a:spcPct val="107000"/>
                        </a:lnSpc>
                        <a:spcAft>
                          <a:spcPts val="0"/>
                        </a:spcAft>
                      </a:pPr>
                      <a:r>
                        <a:rPr lang="es-ES_tradn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CONTROLES a POSTERIORI Y SOBRE EL TERRENO </a:t>
                      </a:r>
                      <a:endParaRPr lang="es-ES_trad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07000"/>
                        </a:lnSpc>
                        <a:spcAft>
                          <a:spcPts val="0"/>
                        </a:spcAft>
                      </a:pPr>
                      <a:endParaRPr lang="es-ES_tradn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0"/>
                        </a:spcAft>
                      </a:pPr>
                      <a:r>
                        <a:rPr lang="es-ES_tradn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Junta de Extremadura</a:t>
                      </a:r>
                      <a:endParaRPr lang="es-ES_trad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2991249"/>
                  </a:ext>
                </a:extLst>
              </a:tr>
            </a:tbl>
          </a:graphicData>
        </a:graphic>
      </p:graphicFrame>
      <p:pic>
        <p:nvPicPr>
          <p:cNvPr id="3" name="Imagen 2">
            <a:extLst>
              <a:ext uri="{FF2B5EF4-FFF2-40B4-BE49-F238E27FC236}">
                <a16:creationId xmlns:a16="http://schemas.microsoft.com/office/drawing/2014/main" id="{840B738F-A2EA-6DB8-EF92-9A841065A9D6}"/>
              </a:ext>
            </a:extLst>
          </p:cNvPr>
          <p:cNvPicPr>
            <a:picLocks noChangeAspect="1"/>
          </p:cNvPicPr>
          <p:nvPr/>
        </p:nvPicPr>
        <p:blipFill>
          <a:blip r:embed="rId3"/>
          <a:stretch>
            <a:fillRect/>
          </a:stretch>
        </p:blipFill>
        <p:spPr>
          <a:xfrm>
            <a:off x="6012160" y="-86974"/>
            <a:ext cx="2883658" cy="1585097"/>
          </a:xfrm>
          <a:prstGeom prst="rect">
            <a:avLst/>
          </a:prstGeom>
        </p:spPr>
      </p:pic>
      <p:sp>
        <p:nvSpPr>
          <p:cNvPr id="4" name="4 Rectángulo">
            <a:extLst>
              <a:ext uri="{FF2B5EF4-FFF2-40B4-BE49-F238E27FC236}">
                <a16:creationId xmlns:a16="http://schemas.microsoft.com/office/drawing/2014/main" id="{0B0C2037-1B70-29E0-DE8B-E83DFFAC61F3}"/>
              </a:ext>
            </a:extLst>
          </p:cNvPr>
          <p:cNvSpPr/>
          <p:nvPr/>
        </p:nvSpPr>
        <p:spPr>
          <a:xfrm>
            <a:off x="369127" y="1442212"/>
            <a:ext cx="8428274" cy="400110"/>
          </a:xfrm>
          <a:prstGeom prst="rect">
            <a:avLst/>
          </a:prstGeom>
        </p:spPr>
        <p:txBody>
          <a:bodyPr wrap="square">
            <a:spAutoFit/>
          </a:bodyPr>
          <a:lstStyle/>
          <a:p>
            <a:r>
              <a:rPr lang="es-ES" sz="2000" b="1" dirty="0">
                <a:solidFill>
                  <a:schemeClr val="accent6">
                    <a:lumMod val="50000"/>
                  </a:schemeClr>
                </a:solidFill>
                <a:latin typeface="Century Gothic" panose="020B0502020202020204" pitchFamily="34" charset="0"/>
              </a:rPr>
              <a:t>PROCEDIMIENTO DE GESTIÓN, TRAMITACIÓN Y PAGOS DE AYUDAS</a:t>
            </a:r>
          </a:p>
        </p:txBody>
      </p:sp>
    </p:spTree>
    <p:extLst>
      <p:ext uri="{BB962C8B-B14F-4D97-AF65-F5344CB8AC3E}">
        <p14:creationId xmlns:p14="http://schemas.microsoft.com/office/powerpoint/2010/main" val="412917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Rectángulo">
            <a:extLst>
              <a:ext uri="{FF2B5EF4-FFF2-40B4-BE49-F238E27FC236}">
                <a16:creationId xmlns:a16="http://schemas.microsoft.com/office/drawing/2014/main" id="{26C9751C-E6F6-E4A5-916C-ACCA3AB82ED1}"/>
              </a:ext>
            </a:extLst>
          </p:cNvPr>
          <p:cNvSpPr/>
          <p:nvPr/>
        </p:nvSpPr>
        <p:spPr>
          <a:xfrm>
            <a:off x="454043" y="1358634"/>
            <a:ext cx="8428274" cy="400110"/>
          </a:xfrm>
          <a:prstGeom prst="rect">
            <a:avLst/>
          </a:prstGeom>
        </p:spPr>
        <p:txBody>
          <a:bodyPr wrap="square">
            <a:spAutoFit/>
          </a:bodyPr>
          <a:lstStyle/>
          <a:p>
            <a:r>
              <a:rPr lang="es-ES" sz="2000" b="1" dirty="0">
                <a:solidFill>
                  <a:schemeClr val="accent6">
                    <a:lumMod val="50000"/>
                  </a:schemeClr>
                </a:solidFill>
                <a:latin typeface="Century Gothic" panose="020B0502020202020204" pitchFamily="34" charset="0"/>
              </a:rPr>
              <a:t>PROCEDIMIENTO DE GESTIÓN Y TRAMITACIÓN</a:t>
            </a:r>
          </a:p>
        </p:txBody>
      </p:sp>
      <p:pic>
        <p:nvPicPr>
          <p:cNvPr id="5" name="Imagen 4">
            <a:extLst>
              <a:ext uri="{FF2B5EF4-FFF2-40B4-BE49-F238E27FC236}">
                <a16:creationId xmlns:a16="http://schemas.microsoft.com/office/drawing/2014/main" id="{5F2B865B-D4BA-6711-075C-64554241DBF8}"/>
              </a:ext>
            </a:extLst>
          </p:cNvPr>
          <p:cNvPicPr>
            <a:picLocks noChangeAspect="1"/>
          </p:cNvPicPr>
          <p:nvPr/>
        </p:nvPicPr>
        <p:blipFill>
          <a:blip r:embed="rId2"/>
          <a:stretch>
            <a:fillRect/>
          </a:stretch>
        </p:blipFill>
        <p:spPr>
          <a:xfrm>
            <a:off x="6012160" y="-86974"/>
            <a:ext cx="2883658" cy="1585097"/>
          </a:xfrm>
          <a:prstGeom prst="rect">
            <a:avLst/>
          </a:prstGeom>
        </p:spPr>
      </p:pic>
      <p:pic>
        <p:nvPicPr>
          <p:cNvPr id="7" name="Imagen 6">
            <a:extLst>
              <a:ext uri="{FF2B5EF4-FFF2-40B4-BE49-F238E27FC236}">
                <a16:creationId xmlns:a16="http://schemas.microsoft.com/office/drawing/2014/main" id="{9C41A230-DE58-3BDE-FBB9-25CE261D9766}"/>
              </a:ext>
            </a:extLst>
          </p:cNvPr>
          <p:cNvPicPr>
            <a:picLocks noChangeAspect="1"/>
          </p:cNvPicPr>
          <p:nvPr/>
        </p:nvPicPr>
        <p:blipFill>
          <a:blip r:embed="rId3"/>
          <a:stretch>
            <a:fillRect/>
          </a:stretch>
        </p:blipFill>
        <p:spPr>
          <a:xfrm>
            <a:off x="6437978" y="5496844"/>
            <a:ext cx="1835055" cy="1036410"/>
          </a:xfrm>
          <a:prstGeom prst="rect">
            <a:avLst/>
          </a:prstGeom>
        </p:spPr>
      </p:pic>
      <p:graphicFrame>
        <p:nvGraphicFramePr>
          <p:cNvPr id="4" name="Tabla 3">
            <a:extLst>
              <a:ext uri="{FF2B5EF4-FFF2-40B4-BE49-F238E27FC236}">
                <a16:creationId xmlns:a16="http://schemas.microsoft.com/office/drawing/2014/main" id="{BFF5188A-CF3C-7536-061D-D4BF3DCDF7E0}"/>
              </a:ext>
            </a:extLst>
          </p:cNvPr>
          <p:cNvGraphicFramePr>
            <a:graphicFrameLocks noGrp="1"/>
          </p:cNvGraphicFramePr>
          <p:nvPr>
            <p:extLst>
              <p:ext uri="{D42A27DB-BD31-4B8C-83A1-F6EECF244321}">
                <p14:modId xmlns:p14="http://schemas.microsoft.com/office/powerpoint/2010/main" val="3153255328"/>
              </p:ext>
            </p:extLst>
          </p:nvPr>
        </p:nvGraphicFramePr>
        <p:xfrm>
          <a:off x="613229" y="1907497"/>
          <a:ext cx="8136904" cy="3291840"/>
        </p:xfrm>
        <a:graphic>
          <a:graphicData uri="http://schemas.openxmlformats.org/drawingml/2006/table">
            <a:tbl>
              <a:tblPr bandRow="1">
                <a:tableStyleId>{00A15C55-8517-42AA-B614-E9B94910E393}</a:tableStyleId>
              </a:tblPr>
              <a:tblGrid>
                <a:gridCol w="4068452">
                  <a:extLst>
                    <a:ext uri="{9D8B030D-6E8A-4147-A177-3AD203B41FA5}">
                      <a16:colId xmlns:a16="http://schemas.microsoft.com/office/drawing/2014/main" val="472167205"/>
                    </a:ext>
                  </a:extLst>
                </a:gridCol>
                <a:gridCol w="4068452">
                  <a:extLst>
                    <a:ext uri="{9D8B030D-6E8A-4147-A177-3AD203B41FA5}">
                      <a16:colId xmlns:a16="http://schemas.microsoft.com/office/drawing/2014/main" val="1846180670"/>
                    </a:ext>
                  </a:extLst>
                </a:gridCol>
              </a:tblGrid>
              <a:tr h="370840">
                <a:tc>
                  <a:txBody>
                    <a:bodyPr/>
                    <a:lstStyle/>
                    <a:p>
                      <a:r>
                        <a:rPr lang="es-ES" sz="2000" dirty="0"/>
                        <a:t>Tramitación de solicitudes y solicitud de liquidación</a:t>
                      </a:r>
                    </a:p>
                  </a:txBody>
                  <a:tcPr/>
                </a:tc>
                <a:tc rowSpan="2">
                  <a:txBody>
                    <a:bodyPr/>
                    <a:lstStyle/>
                    <a:p>
                      <a:pPr algn="ctr"/>
                      <a:r>
                        <a:rPr lang="es-ES" sz="1600" u="none" strike="noStrike" kern="1200" dirty="0">
                          <a:solidFill>
                            <a:schemeClr val="dk1"/>
                          </a:solidFill>
                          <a:effectLst/>
                          <a:hlinkClick r:id="rId4"/>
                        </a:rPr>
                        <a:t>https://aradoacceso.juntaex.es/Paginas/Login</a:t>
                      </a:r>
                      <a:endParaRPr lang="es-ES" sz="1600" u="none" strike="noStrike" kern="1200" dirty="0">
                        <a:solidFill>
                          <a:schemeClr val="dk1"/>
                        </a:solidFill>
                        <a:effectLst/>
                      </a:endParaRPr>
                    </a:p>
                    <a:p>
                      <a:pPr algn="ctr"/>
                      <a:r>
                        <a:rPr lang="es-ES" sz="2000" u="none" strike="noStrike" kern="1200" dirty="0">
                          <a:solidFill>
                            <a:schemeClr val="dk1"/>
                          </a:solidFill>
                          <a:effectLst/>
                        </a:rPr>
                        <a:t>(DNI electrónico o certificado electrónico)</a:t>
                      </a:r>
                      <a:endParaRPr lang="es-ES" sz="2000" dirty="0"/>
                    </a:p>
                  </a:txBody>
                  <a:tcPr anchor="ctr"/>
                </a:tc>
                <a:extLst>
                  <a:ext uri="{0D108BD9-81ED-4DB2-BD59-A6C34878D82A}">
                    <a16:rowId xmlns:a16="http://schemas.microsoft.com/office/drawing/2014/main" val="3199171902"/>
                  </a:ext>
                </a:extLst>
              </a:tr>
              <a:tr h="370840">
                <a:tc>
                  <a:txBody>
                    <a:bodyPr/>
                    <a:lstStyle/>
                    <a:p>
                      <a:r>
                        <a:rPr lang="es-ES" sz="2000" dirty="0"/>
                        <a:t>Acceso a información del procedimiento </a:t>
                      </a:r>
                    </a:p>
                  </a:txBody>
                  <a:tcPr/>
                </a:tc>
                <a:tc vMerge="1">
                  <a:txBody>
                    <a:bodyPr/>
                    <a:lstStyle/>
                    <a:p>
                      <a:endParaRPr lang="es-ES" dirty="0"/>
                    </a:p>
                  </a:txBody>
                  <a:tcPr/>
                </a:tc>
                <a:extLst>
                  <a:ext uri="{0D108BD9-81ED-4DB2-BD59-A6C34878D82A}">
                    <a16:rowId xmlns:a16="http://schemas.microsoft.com/office/drawing/2014/main" val="2676210470"/>
                  </a:ext>
                </a:extLst>
              </a:tr>
              <a:tr h="370840">
                <a:tc>
                  <a:txBody>
                    <a:bodyPr/>
                    <a:lstStyle/>
                    <a:p>
                      <a:r>
                        <a:rPr lang="es-ES" sz="2000" dirty="0"/>
                        <a:t>Medio de comunicación/notificación</a:t>
                      </a:r>
                    </a:p>
                  </a:txBody>
                  <a:tcPr/>
                </a:tc>
                <a:tc>
                  <a:txBody>
                    <a:bodyPr/>
                    <a:lstStyle/>
                    <a:p>
                      <a:pPr algn="ctr"/>
                      <a:r>
                        <a:rPr lang="es-ES" sz="2000" dirty="0"/>
                        <a:t>Aviso: </a:t>
                      </a:r>
                      <a:r>
                        <a:rPr lang="es-ES" sz="2000" dirty="0" err="1"/>
                        <a:t>sms</a:t>
                      </a:r>
                      <a:r>
                        <a:rPr lang="es-ES" sz="2000" dirty="0"/>
                        <a:t> móvil</a:t>
                      </a:r>
                    </a:p>
                  </a:txBody>
                  <a:tcPr anchor="ctr"/>
                </a:tc>
                <a:extLst>
                  <a:ext uri="{0D108BD9-81ED-4DB2-BD59-A6C34878D82A}">
                    <a16:rowId xmlns:a16="http://schemas.microsoft.com/office/drawing/2014/main" val="751046826"/>
                  </a:ext>
                </a:extLst>
              </a:tr>
              <a:tr h="370840">
                <a:tc>
                  <a:txBody>
                    <a:bodyPr/>
                    <a:lstStyle/>
                    <a:p>
                      <a:r>
                        <a:rPr lang="es-ES" sz="2000" dirty="0"/>
                        <a:t>Contenido notificación </a:t>
                      </a:r>
                    </a:p>
                  </a:txBody>
                  <a:tcPr/>
                </a:tc>
                <a:tc>
                  <a:txBody>
                    <a:bodyPr/>
                    <a:lstStyle/>
                    <a:p>
                      <a:pPr algn="ctr"/>
                      <a:r>
                        <a:rPr lang="es-ES" sz="2000" dirty="0">
                          <a:hlinkClick r:id="rId5"/>
                        </a:rPr>
                        <a:t>https://laboreo.juntaex.es</a:t>
                      </a:r>
                      <a:r>
                        <a:rPr lang="es-ES" sz="2000" dirty="0"/>
                        <a:t> </a:t>
                      </a:r>
                    </a:p>
                  </a:txBody>
                  <a:tcPr anchor="ctr"/>
                </a:tc>
                <a:extLst>
                  <a:ext uri="{0D108BD9-81ED-4DB2-BD59-A6C34878D82A}">
                    <a16:rowId xmlns:a16="http://schemas.microsoft.com/office/drawing/2014/main" val="3695196473"/>
                  </a:ext>
                </a:extLst>
              </a:tr>
              <a:tr h="370840">
                <a:tc>
                  <a:txBody>
                    <a:bodyPr/>
                    <a:lstStyle/>
                    <a:p>
                      <a:r>
                        <a:rPr lang="es-ES" sz="2000" dirty="0"/>
                        <a:t>Requerimiento subsanación y cualquier notificación</a:t>
                      </a:r>
                    </a:p>
                  </a:txBody>
                  <a:tcPr/>
                </a:tc>
                <a:tc rowSpan="2">
                  <a:txBody>
                    <a:bodyPr/>
                    <a:lstStyle/>
                    <a:p>
                      <a:pPr algn="ctr"/>
                      <a:r>
                        <a:rPr lang="es-ES" sz="2000" dirty="0"/>
                        <a:t>Publicación en el Diario Oficial de Extremadura </a:t>
                      </a:r>
                    </a:p>
                  </a:txBody>
                  <a:tcPr anchor="ctr"/>
                </a:tc>
                <a:extLst>
                  <a:ext uri="{0D108BD9-81ED-4DB2-BD59-A6C34878D82A}">
                    <a16:rowId xmlns:a16="http://schemas.microsoft.com/office/drawing/2014/main" val="130297029"/>
                  </a:ext>
                </a:extLst>
              </a:tr>
              <a:tr h="370840">
                <a:tc>
                  <a:txBody>
                    <a:bodyPr/>
                    <a:lstStyle/>
                    <a:p>
                      <a:r>
                        <a:rPr lang="es-ES" sz="2000" dirty="0"/>
                        <a:t>Resolución provisional y definitiva</a:t>
                      </a:r>
                    </a:p>
                  </a:txBody>
                  <a:tcPr/>
                </a:tc>
                <a:tc vMerge="1">
                  <a:txBody>
                    <a:bodyPr/>
                    <a:lstStyle/>
                    <a:p>
                      <a:endParaRPr lang="es-ES" sz="2000" dirty="0"/>
                    </a:p>
                  </a:txBody>
                  <a:tcPr anchor="ctr"/>
                </a:tc>
                <a:extLst>
                  <a:ext uri="{0D108BD9-81ED-4DB2-BD59-A6C34878D82A}">
                    <a16:rowId xmlns:a16="http://schemas.microsoft.com/office/drawing/2014/main" val="871783079"/>
                  </a:ext>
                </a:extLst>
              </a:tr>
            </a:tbl>
          </a:graphicData>
        </a:graphic>
      </p:graphicFrame>
    </p:spTree>
    <p:extLst>
      <p:ext uri="{BB962C8B-B14F-4D97-AF65-F5344CB8AC3E}">
        <p14:creationId xmlns:p14="http://schemas.microsoft.com/office/powerpoint/2010/main" val="164848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A49BC14-7377-AF21-26FE-C42B6B5482BE}"/>
            </a:ext>
          </a:extLst>
        </p:cNvPr>
        <p:cNvGrpSpPr/>
        <p:nvPr/>
      </p:nvGrpSpPr>
      <p:grpSpPr>
        <a:xfrm>
          <a:off x="0" y="0"/>
          <a:ext cx="0" cy="0"/>
          <a:chOff x="0" y="0"/>
          <a:chExt cx="0" cy="0"/>
        </a:xfrm>
      </p:grpSpPr>
      <p:sp>
        <p:nvSpPr>
          <p:cNvPr id="3" name="2 Rectángulo">
            <a:extLst>
              <a:ext uri="{FF2B5EF4-FFF2-40B4-BE49-F238E27FC236}">
                <a16:creationId xmlns:a16="http://schemas.microsoft.com/office/drawing/2014/main" id="{E5D1574B-98FE-5E58-60B9-ACD20B763D2B}"/>
              </a:ext>
            </a:extLst>
          </p:cNvPr>
          <p:cNvSpPr/>
          <p:nvPr/>
        </p:nvSpPr>
        <p:spPr>
          <a:xfrm>
            <a:off x="4427984" y="116632"/>
            <a:ext cx="4464496" cy="1292662"/>
          </a:xfrm>
          <a:prstGeom prst="rect">
            <a:avLst/>
          </a:prstGeom>
        </p:spPr>
        <p:txBody>
          <a:bodyPr wrap="square">
            <a:spAutoFit/>
          </a:bodyPr>
          <a:lstStyle/>
          <a:p>
            <a:pPr algn="r">
              <a:defRPr/>
            </a:pPr>
            <a:r>
              <a:rPr lang="es-ES" sz="5400" spc="600" dirty="0">
                <a:solidFill>
                  <a:schemeClr val="accent6">
                    <a:lumMod val="75000"/>
                  </a:schemeClr>
                </a:solidFill>
                <a:latin typeface="Century Gothic" pitchFamily="34" charset="0"/>
              </a:rPr>
              <a:t>5 </a:t>
            </a:r>
            <a:r>
              <a:rPr lang="es-ES" sz="2400" spc="600" dirty="0">
                <a:solidFill>
                  <a:schemeClr val="accent6">
                    <a:lumMod val="75000"/>
                  </a:schemeClr>
                </a:solidFill>
                <a:latin typeface="Century Gothic" pitchFamily="34" charset="0"/>
              </a:rPr>
              <a:t>LEADER</a:t>
            </a:r>
          </a:p>
          <a:p>
            <a:pPr algn="r">
              <a:defRPr/>
            </a:pPr>
            <a:r>
              <a:rPr lang="es-ES" sz="2400" spc="600" dirty="0">
                <a:solidFill>
                  <a:schemeClr val="accent6">
                    <a:lumMod val="75000"/>
                  </a:schemeClr>
                </a:solidFill>
                <a:latin typeface="Century Gothic" pitchFamily="34" charset="0"/>
              </a:rPr>
              <a:t>2023-2027</a:t>
            </a:r>
            <a:endParaRPr lang="es-ES" sz="1400" spc="600" dirty="0">
              <a:solidFill>
                <a:schemeClr val="accent6">
                  <a:lumMod val="75000"/>
                </a:schemeClr>
              </a:solidFill>
              <a:latin typeface="Century Gothic" pitchFamily="34" charset="0"/>
            </a:endParaRPr>
          </a:p>
        </p:txBody>
      </p:sp>
      <p:sp>
        <p:nvSpPr>
          <p:cNvPr id="5" name="4 Rectángulo">
            <a:extLst>
              <a:ext uri="{FF2B5EF4-FFF2-40B4-BE49-F238E27FC236}">
                <a16:creationId xmlns:a16="http://schemas.microsoft.com/office/drawing/2014/main" id="{CCD27957-7458-2453-8B50-C504605B35E4}"/>
              </a:ext>
            </a:extLst>
          </p:cNvPr>
          <p:cNvSpPr/>
          <p:nvPr/>
        </p:nvSpPr>
        <p:spPr>
          <a:xfrm>
            <a:off x="839416" y="1552313"/>
            <a:ext cx="7920879" cy="461665"/>
          </a:xfrm>
          <a:prstGeom prst="rect">
            <a:avLst/>
          </a:prstGeom>
        </p:spPr>
        <p:txBody>
          <a:bodyPr wrap="square">
            <a:spAutoFit/>
          </a:bodyPr>
          <a:lstStyle/>
          <a:p>
            <a:pPr algn="just"/>
            <a:r>
              <a:rPr lang="es-ES" sz="2400" b="1" dirty="0">
                <a:solidFill>
                  <a:schemeClr val="accent6">
                    <a:lumMod val="50000"/>
                  </a:schemeClr>
                </a:solidFill>
                <a:latin typeface="Century Gothic" panose="020B0502020202020204" pitchFamily="34" charset="0"/>
              </a:rPr>
              <a:t>Plan Financiero Convenio</a:t>
            </a:r>
          </a:p>
        </p:txBody>
      </p:sp>
      <p:sp>
        <p:nvSpPr>
          <p:cNvPr id="6" name="5 Rectángulo">
            <a:extLst>
              <a:ext uri="{FF2B5EF4-FFF2-40B4-BE49-F238E27FC236}">
                <a16:creationId xmlns:a16="http://schemas.microsoft.com/office/drawing/2014/main" id="{B2DA1DD7-8E0C-DF8F-E978-613E8FD02BB0}"/>
              </a:ext>
            </a:extLst>
          </p:cNvPr>
          <p:cNvSpPr/>
          <p:nvPr/>
        </p:nvSpPr>
        <p:spPr>
          <a:xfrm>
            <a:off x="755576" y="3789040"/>
            <a:ext cx="7352034" cy="2448272"/>
          </a:xfrm>
          <a:prstGeom prst="rect">
            <a:avLst/>
          </a:prstGeom>
          <a:noFill/>
        </p:spPr>
        <p:txBody>
          <a:bodyPr wrap="square">
            <a:spAutoFit/>
          </a:bodyPr>
          <a:lstStyle/>
          <a:p>
            <a:endParaRPr lang="es-ES" sz="1400" b="1" dirty="0">
              <a:solidFill>
                <a:schemeClr val="accent6">
                  <a:lumMod val="50000"/>
                </a:schemeClr>
              </a:solidFill>
              <a:latin typeface="Century Gothic" panose="020B0502020202020204" pitchFamily="34" charset="0"/>
            </a:endParaRPr>
          </a:p>
        </p:txBody>
      </p:sp>
      <p:pic>
        <p:nvPicPr>
          <p:cNvPr id="2" name="Imagen 1">
            <a:extLst>
              <a:ext uri="{FF2B5EF4-FFF2-40B4-BE49-F238E27FC236}">
                <a16:creationId xmlns:a16="http://schemas.microsoft.com/office/drawing/2014/main" id="{E109A776-C873-FDF8-6E2E-FCFF4C43DE2D}"/>
              </a:ext>
            </a:extLst>
          </p:cNvPr>
          <p:cNvPicPr>
            <a:picLocks noChangeAspect="1"/>
          </p:cNvPicPr>
          <p:nvPr/>
        </p:nvPicPr>
        <p:blipFill>
          <a:blip r:embed="rId2"/>
          <a:stretch>
            <a:fillRect/>
          </a:stretch>
        </p:blipFill>
        <p:spPr>
          <a:xfrm>
            <a:off x="6560120" y="5602718"/>
            <a:ext cx="1835055" cy="1036410"/>
          </a:xfrm>
          <a:prstGeom prst="rect">
            <a:avLst/>
          </a:prstGeom>
        </p:spPr>
      </p:pic>
      <p:graphicFrame>
        <p:nvGraphicFramePr>
          <p:cNvPr id="12" name="Tabla 11">
            <a:extLst>
              <a:ext uri="{FF2B5EF4-FFF2-40B4-BE49-F238E27FC236}">
                <a16:creationId xmlns:a16="http://schemas.microsoft.com/office/drawing/2014/main" id="{57BFFC4C-8A18-C4F9-9E5A-81CFC15D7300}"/>
              </a:ext>
            </a:extLst>
          </p:cNvPr>
          <p:cNvGraphicFramePr>
            <a:graphicFrameLocks noGrp="1"/>
          </p:cNvGraphicFramePr>
          <p:nvPr>
            <p:extLst>
              <p:ext uri="{D42A27DB-BD31-4B8C-83A1-F6EECF244321}">
                <p14:modId xmlns:p14="http://schemas.microsoft.com/office/powerpoint/2010/main" val="1076882688"/>
              </p:ext>
            </p:extLst>
          </p:nvPr>
        </p:nvGraphicFramePr>
        <p:xfrm>
          <a:off x="1391816" y="2303929"/>
          <a:ext cx="6360368" cy="2709247"/>
        </p:xfrm>
        <a:graphic>
          <a:graphicData uri="http://schemas.openxmlformats.org/drawingml/2006/table">
            <a:tbl>
              <a:tblPr firstRow="1" bandRow="1">
                <a:tableStyleId>{93296810-A885-4BE3-A3E7-6D5BEEA58F35}</a:tableStyleId>
              </a:tblPr>
              <a:tblGrid>
                <a:gridCol w="6360368">
                  <a:extLst>
                    <a:ext uri="{9D8B030D-6E8A-4147-A177-3AD203B41FA5}">
                      <a16:colId xmlns:a16="http://schemas.microsoft.com/office/drawing/2014/main" val="2943409344"/>
                    </a:ext>
                  </a:extLst>
                </a:gridCol>
              </a:tblGrid>
              <a:tr h="697567">
                <a:tc>
                  <a:txBody>
                    <a:bodyPr/>
                    <a:lstStyle/>
                    <a:p>
                      <a:pPr algn="ctr"/>
                      <a:r>
                        <a:rPr lang="es-ES" sz="2000" dirty="0"/>
                        <a:t>ACTUACIONES</a:t>
                      </a:r>
                    </a:p>
                  </a:txBody>
                  <a:tcPr/>
                </a:tc>
                <a:extLst>
                  <a:ext uri="{0D108BD9-81ED-4DB2-BD59-A6C34878D82A}">
                    <a16:rowId xmlns:a16="http://schemas.microsoft.com/office/drawing/2014/main" val="4145990538"/>
                  </a:ext>
                </a:extLst>
              </a:tr>
              <a:tr h="912202">
                <a:tc>
                  <a:txBody>
                    <a:bodyPr/>
                    <a:lstStyle/>
                    <a:p>
                      <a:pPr algn="just"/>
                      <a:r>
                        <a:rPr lang="es-ES" sz="2000" dirty="0"/>
                        <a:t>Ejecución de las operaciones, incluidas las actividades de cooperación y su preparación, seleccionadas en el marco de la estrategia</a:t>
                      </a:r>
                    </a:p>
                  </a:txBody>
                  <a:tcPr/>
                </a:tc>
                <a:extLst>
                  <a:ext uri="{0D108BD9-81ED-4DB2-BD59-A6C34878D82A}">
                    <a16:rowId xmlns:a16="http://schemas.microsoft.com/office/drawing/2014/main" val="3004176288"/>
                  </a:ext>
                </a:extLst>
              </a:tr>
              <a:tr h="912202">
                <a:tc>
                  <a:txBody>
                    <a:bodyPr/>
                    <a:lstStyle/>
                    <a:p>
                      <a:r>
                        <a:rPr lang="es-ES" sz="2000" dirty="0"/>
                        <a:t>Seguimiento y evaluación de la estrategia y su animación, en particular la facilitación de intercambios entre las partes interesadas</a:t>
                      </a:r>
                    </a:p>
                  </a:txBody>
                  <a:tcPr/>
                </a:tc>
                <a:extLst>
                  <a:ext uri="{0D108BD9-81ED-4DB2-BD59-A6C34878D82A}">
                    <a16:rowId xmlns:a16="http://schemas.microsoft.com/office/drawing/2014/main" val="2319239489"/>
                  </a:ext>
                </a:extLst>
              </a:tr>
            </a:tbl>
          </a:graphicData>
        </a:graphic>
      </p:graphicFrame>
    </p:spTree>
    <p:extLst>
      <p:ext uri="{BB962C8B-B14F-4D97-AF65-F5344CB8AC3E}">
        <p14:creationId xmlns:p14="http://schemas.microsoft.com/office/powerpoint/2010/main" val="103611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9BC14-7377-AF21-26FE-C42B6B5482BE}"/>
            </a:ext>
          </a:extLst>
        </p:cNvPr>
        <p:cNvGrpSpPr/>
        <p:nvPr/>
      </p:nvGrpSpPr>
      <p:grpSpPr>
        <a:xfrm>
          <a:off x="0" y="0"/>
          <a:ext cx="0" cy="0"/>
          <a:chOff x="0" y="0"/>
          <a:chExt cx="0" cy="0"/>
        </a:xfrm>
      </p:grpSpPr>
      <p:sp>
        <p:nvSpPr>
          <p:cNvPr id="3" name="2 Rectángulo">
            <a:extLst>
              <a:ext uri="{FF2B5EF4-FFF2-40B4-BE49-F238E27FC236}">
                <a16:creationId xmlns:a16="http://schemas.microsoft.com/office/drawing/2014/main" id="{E5D1574B-98FE-5E58-60B9-ACD20B763D2B}"/>
              </a:ext>
            </a:extLst>
          </p:cNvPr>
          <p:cNvSpPr/>
          <p:nvPr/>
        </p:nvSpPr>
        <p:spPr>
          <a:xfrm>
            <a:off x="4427984" y="116632"/>
            <a:ext cx="4464496" cy="1292662"/>
          </a:xfrm>
          <a:prstGeom prst="rect">
            <a:avLst/>
          </a:prstGeom>
        </p:spPr>
        <p:txBody>
          <a:bodyPr wrap="square">
            <a:spAutoFit/>
          </a:bodyPr>
          <a:lstStyle/>
          <a:p>
            <a:pPr algn="r">
              <a:defRPr/>
            </a:pPr>
            <a:r>
              <a:rPr lang="es-ES" sz="5400" spc="600" dirty="0">
                <a:solidFill>
                  <a:schemeClr val="accent6">
                    <a:lumMod val="75000"/>
                  </a:schemeClr>
                </a:solidFill>
                <a:latin typeface="Century Gothic" pitchFamily="34" charset="0"/>
              </a:rPr>
              <a:t>5 </a:t>
            </a:r>
            <a:r>
              <a:rPr lang="es-ES" sz="2400" spc="600" dirty="0">
                <a:solidFill>
                  <a:schemeClr val="accent6">
                    <a:lumMod val="75000"/>
                  </a:schemeClr>
                </a:solidFill>
                <a:latin typeface="Century Gothic" pitchFamily="34" charset="0"/>
              </a:rPr>
              <a:t>LEADER</a:t>
            </a:r>
          </a:p>
          <a:p>
            <a:pPr algn="r">
              <a:defRPr/>
            </a:pPr>
            <a:r>
              <a:rPr lang="es-ES" sz="2400" spc="600" dirty="0">
                <a:solidFill>
                  <a:schemeClr val="accent6">
                    <a:lumMod val="75000"/>
                  </a:schemeClr>
                </a:solidFill>
                <a:latin typeface="Century Gothic" pitchFamily="34" charset="0"/>
              </a:rPr>
              <a:t>2023-2027</a:t>
            </a:r>
            <a:endParaRPr lang="es-ES" sz="1400" spc="600" dirty="0">
              <a:solidFill>
                <a:schemeClr val="accent6">
                  <a:lumMod val="75000"/>
                </a:schemeClr>
              </a:solidFill>
              <a:latin typeface="Century Gothic" pitchFamily="34" charset="0"/>
            </a:endParaRPr>
          </a:p>
        </p:txBody>
      </p:sp>
      <p:sp>
        <p:nvSpPr>
          <p:cNvPr id="5" name="4 Rectángulo">
            <a:extLst>
              <a:ext uri="{FF2B5EF4-FFF2-40B4-BE49-F238E27FC236}">
                <a16:creationId xmlns:a16="http://schemas.microsoft.com/office/drawing/2014/main" id="{CCD27957-7458-2453-8B50-C504605B35E4}"/>
              </a:ext>
            </a:extLst>
          </p:cNvPr>
          <p:cNvSpPr/>
          <p:nvPr/>
        </p:nvSpPr>
        <p:spPr>
          <a:xfrm>
            <a:off x="669513" y="1513696"/>
            <a:ext cx="7920879" cy="461665"/>
          </a:xfrm>
          <a:prstGeom prst="rect">
            <a:avLst/>
          </a:prstGeom>
        </p:spPr>
        <p:txBody>
          <a:bodyPr wrap="square">
            <a:spAutoFit/>
          </a:bodyPr>
          <a:lstStyle/>
          <a:p>
            <a:pPr algn="just"/>
            <a:r>
              <a:rPr lang="es-ES" sz="2400" b="1" dirty="0">
                <a:solidFill>
                  <a:schemeClr val="accent6">
                    <a:lumMod val="50000"/>
                  </a:schemeClr>
                </a:solidFill>
                <a:effectLst>
                  <a:outerShdw blurRad="38100" dist="38100" dir="2700000" algn="tl">
                    <a:srgbClr val="000000">
                      <a:alpha val="43137"/>
                    </a:srgbClr>
                  </a:outerShdw>
                </a:effectLst>
                <a:latin typeface="Century Gothic" panose="020B0502020202020204" pitchFamily="34" charset="0"/>
              </a:rPr>
              <a:t>BORRADOR</a:t>
            </a:r>
            <a:r>
              <a:rPr lang="es-ES" sz="2400" b="1" dirty="0">
                <a:solidFill>
                  <a:schemeClr val="accent6">
                    <a:lumMod val="50000"/>
                  </a:schemeClr>
                </a:solidFill>
                <a:latin typeface="Century Gothic" panose="020B0502020202020204" pitchFamily="34" charset="0"/>
              </a:rPr>
              <a:t> de la Orden de Bases Reguladoras. v3</a:t>
            </a:r>
          </a:p>
        </p:txBody>
      </p:sp>
      <p:sp>
        <p:nvSpPr>
          <p:cNvPr id="6" name="5 Rectángulo">
            <a:extLst>
              <a:ext uri="{FF2B5EF4-FFF2-40B4-BE49-F238E27FC236}">
                <a16:creationId xmlns:a16="http://schemas.microsoft.com/office/drawing/2014/main" id="{B2DA1DD7-8E0C-DF8F-E978-613E8FD02BB0}"/>
              </a:ext>
            </a:extLst>
          </p:cNvPr>
          <p:cNvSpPr/>
          <p:nvPr/>
        </p:nvSpPr>
        <p:spPr>
          <a:xfrm>
            <a:off x="755576" y="3789040"/>
            <a:ext cx="7352034" cy="2448272"/>
          </a:xfrm>
          <a:prstGeom prst="rect">
            <a:avLst/>
          </a:prstGeom>
          <a:noFill/>
        </p:spPr>
        <p:txBody>
          <a:bodyPr wrap="square">
            <a:spAutoFit/>
          </a:bodyPr>
          <a:lstStyle/>
          <a:p>
            <a:endParaRPr lang="es-ES" sz="1400" b="1" dirty="0">
              <a:solidFill>
                <a:schemeClr val="accent6">
                  <a:lumMod val="50000"/>
                </a:schemeClr>
              </a:solidFill>
              <a:latin typeface="Century Gothic" panose="020B0502020202020204" pitchFamily="34" charset="0"/>
            </a:endParaRPr>
          </a:p>
        </p:txBody>
      </p:sp>
      <p:pic>
        <p:nvPicPr>
          <p:cNvPr id="2" name="Imagen 1">
            <a:extLst>
              <a:ext uri="{FF2B5EF4-FFF2-40B4-BE49-F238E27FC236}">
                <a16:creationId xmlns:a16="http://schemas.microsoft.com/office/drawing/2014/main" id="{E109A776-C873-FDF8-6E2E-FCFF4C43DE2D}"/>
              </a:ext>
            </a:extLst>
          </p:cNvPr>
          <p:cNvPicPr>
            <a:picLocks noChangeAspect="1"/>
          </p:cNvPicPr>
          <p:nvPr/>
        </p:nvPicPr>
        <p:blipFill>
          <a:blip r:embed="rId2"/>
          <a:stretch>
            <a:fillRect/>
          </a:stretch>
        </p:blipFill>
        <p:spPr>
          <a:xfrm>
            <a:off x="6560120" y="5602718"/>
            <a:ext cx="1835055" cy="1036410"/>
          </a:xfrm>
          <a:prstGeom prst="rect">
            <a:avLst/>
          </a:prstGeom>
        </p:spPr>
      </p:pic>
      <p:sp>
        <p:nvSpPr>
          <p:cNvPr id="7" name="5 Rectángulo">
            <a:extLst>
              <a:ext uri="{FF2B5EF4-FFF2-40B4-BE49-F238E27FC236}">
                <a16:creationId xmlns:a16="http://schemas.microsoft.com/office/drawing/2014/main" id="{52B6631C-D9F7-6A8E-AB69-9A2DB6E86F93}"/>
              </a:ext>
            </a:extLst>
          </p:cNvPr>
          <p:cNvSpPr/>
          <p:nvPr/>
        </p:nvSpPr>
        <p:spPr>
          <a:xfrm>
            <a:off x="669513" y="2127046"/>
            <a:ext cx="7804972" cy="3539430"/>
          </a:xfrm>
          <a:prstGeom prst="rect">
            <a:avLst/>
          </a:prstGeom>
          <a:solidFill>
            <a:schemeClr val="accent6">
              <a:lumMod val="20000"/>
              <a:lumOff val="80000"/>
            </a:schemeClr>
          </a:solidFill>
        </p:spPr>
        <p:txBody>
          <a:bodyPr wrap="square">
            <a:spAutoFit/>
          </a:bodyPr>
          <a:lstStyle/>
          <a:p>
            <a:r>
              <a:rPr lang="es-ES" sz="1600" b="1" dirty="0">
                <a:latin typeface="Arial" panose="020B0604020202020204" pitchFamily="34" charset="0"/>
                <a:cs typeface="Arial" panose="020B0604020202020204" pitchFamily="34" charset="0"/>
              </a:rPr>
              <a:t>Actuación de ejecución de las operaciones, incluidas las actividades de cooperación y su preparación, seleccionadas en el marco de la Estrategia:</a:t>
            </a:r>
          </a:p>
          <a:p>
            <a:endParaRPr lang="es-ES" sz="1600" b="1" dirty="0">
              <a:latin typeface="Arial" panose="020B0604020202020204" pitchFamily="34" charset="0"/>
              <a:cs typeface="Arial" panose="020B0604020202020204" pitchFamily="34" charset="0"/>
            </a:endParaRPr>
          </a:p>
          <a:p>
            <a:pPr marL="742950" lvl="1" indent="-285750">
              <a:buClr>
                <a:schemeClr val="accent4">
                  <a:lumMod val="50000"/>
                </a:schemeClr>
              </a:buClr>
              <a:buFontTx/>
              <a:buChar char="-"/>
            </a:pPr>
            <a:r>
              <a:rPr lang="es-ES" sz="1600" b="1" dirty="0">
                <a:latin typeface="Arial" panose="020B0604020202020204" pitchFamily="34" charset="0"/>
                <a:cs typeface="Arial" panose="020B0604020202020204" pitchFamily="34" charset="0"/>
              </a:rPr>
              <a:t>Formación</a:t>
            </a:r>
            <a:r>
              <a:rPr lang="es-ES" sz="1600" dirty="0">
                <a:latin typeface="Arial" panose="020B0604020202020204" pitchFamily="34" charset="0"/>
                <a:cs typeface="Arial" panose="020B0604020202020204" pitchFamily="34" charset="0"/>
              </a:rPr>
              <a:t> e Información</a:t>
            </a:r>
          </a:p>
          <a:p>
            <a:pPr marL="742950" lvl="1" indent="-285750">
              <a:buClr>
                <a:schemeClr val="accent4">
                  <a:lumMod val="50000"/>
                </a:schemeClr>
              </a:buClr>
              <a:buFontTx/>
              <a:buChar char="-"/>
            </a:pPr>
            <a:endParaRPr lang="es-ES" sz="1600" dirty="0">
              <a:latin typeface="Arial" panose="020B0604020202020204" pitchFamily="34" charset="0"/>
              <a:cs typeface="Arial" panose="020B0604020202020204" pitchFamily="34" charset="0"/>
            </a:endParaRPr>
          </a:p>
          <a:p>
            <a:pPr marL="742950" lvl="1" indent="-285750">
              <a:buClr>
                <a:schemeClr val="accent4">
                  <a:lumMod val="50000"/>
                </a:schemeClr>
              </a:buClr>
              <a:buFontTx/>
              <a:buChar char="-"/>
            </a:pPr>
            <a:r>
              <a:rPr lang="es-ES" sz="1600" dirty="0">
                <a:latin typeface="Arial" panose="020B0604020202020204" pitchFamily="34" charset="0"/>
                <a:cs typeface="Arial" panose="020B0604020202020204" pitchFamily="34" charset="0"/>
              </a:rPr>
              <a:t>Inversiones en </a:t>
            </a:r>
            <a:r>
              <a:rPr lang="es-ES" sz="1600" b="1" dirty="0">
                <a:latin typeface="Arial" panose="020B0604020202020204" pitchFamily="34" charset="0"/>
                <a:cs typeface="Arial" panose="020B0604020202020204" pitchFamily="34" charset="0"/>
              </a:rPr>
              <a:t>transformación y comercialización </a:t>
            </a:r>
            <a:r>
              <a:rPr lang="es-ES" sz="1600" dirty="0">
                <a:latin typeface="Arial" panose="020B0604020202020204" pitchFamily="34" charset="0"/>
                <a:cs typeface="Arial" panose="020B0604020202020204" pitchFamily="34" charset="0"/>
              </a:rPr>
              <a:t>de productos agrícolas</a:t>
            </a:r>
          </a:p>
          <a:p>
            <a:pPr marL="742950" lvl="1" indent="-285750">
              <a:buClr>
                <a:schemeClr val="accent4">
                  <a:lumMod val="50000"/>
                </a:schemeClr>
              </a:buClr>
              <a:buFontTx/>
              <a:buChar char="-"/>
            </a:pPr>
            <a:r>
              <a:rPr lang="es-ES" sz="1600" dirty="0">
                <a:latin typeface="Arial" panose="020B0604020202020204" pitchFamily="34" charset="0"/>
                <a:cs typeface="Arial" panose="020B0604020202020204" pitchFamily="34" charset="0"/>
              </a:rPr>
              <a:t>Inversiones en creación y desarrollo de </a:t>
            </a:r>
            <a:r>
              <a:rPr lang="es-ES" sz="1600" b="1" dirty="0">
                <a:latin typeface="Arial" panose="020B0604020202020204" pitchFamily="34" charset="0"/>
                <a:cs typeface="Arial" panose="020B0604020202020204" pitchFamily="34" charset="0"/>
              </a:rPr>
              <a:t>empresas y actividades no agrícolas</a:t>
            </a:r>
          </a:p>
          <a:p>
            <a:pPr marL="742950" lvl="1" indent="-285750">
              <a:buClr>
                <a:schemeClr val="accent4">
                  <a:lumMod val="50000"/>
                </a:schemeClr>
              </a:buClr>
              <a:buFontTx/>
              <a:buChar char="-"/>
            </a:pPr>
            <a:endParaRPr lang="es-ES" sz="1600" b="1" dirty="0">
              <a:latin typeface="Arial" panose="020B0604020202020204" pitchFamily="34" charset="0"/>
              <a:cs typeface="Arial" panose="020B0604020202020204" pitchFamily="34" charset="0"/>
            </a:endParaRPr>
          </a:p>
          <a:p>
            <a:pPr marL="742950" lvl="1" indent="-285750">
              <a:buClr>
                <a:schemeClr val="accent4">
                  <a:lumMod val="50000"/>
                </a:schemeClr>
              </a:buClr>
              <a:buFontTx/>
              <a:buChar char="-"/>
            </a:pPr>
            <a:r>
              <a:rPr lang="es-ES" sz="1600" b="1" dirty="0">
                <a:latin typeface="Arial" panose="020B0604020202020204" pitchFamily="34" charset="0"/>
                <a:cs typeface="Arial" panose="020B0604020202020204" pitchFamily="34" charset="0"/>
              </a:rPr>
              <a:t>Servicios básicos </a:t>
            </a:r>
            <a:r>
              <a:rPr lang="es-ES" sz="1600" dirty="0">
                <a:latin typeface="Arial" panose="020B0604020202020204" pitchFamily="34" charset="0"/>
                <a:cs typeface="Arial" panose="020B0604020202020204" pitchFamily="34" charset="0"/>
              </a:rPr>
              <a:t>para la economía y la población rural</a:t>
            </a:r>
          </a:p>
          <a:p>
            <a:pPr marL="742950" lvl="1" indent="-285750">
              <a:buClr>
                <a:schemeClr val="accent4">
                  <a:lumMod val="50000"/>
                </a:schemeClr>
              </a:buClr>
              <a:buFontTx/>
              <a:buChar char="-"/>
            </a:pPr>
            <a:r>
              <a:rPr lang="es-ES" sz="1600" b="1" dirty="0">
                <a:latin typeface="Arial" panose="020B0604020202020204" pitchFamily="34" charset="0"/>
                <a:cs typeface="Arial" panose="020B0604020202020204" pitchFamily="34" charset="0"/>
              </a:rPr>
              <a:t>Renovación de poblaciones </a:t>
            </a:r>
            <a:r>
              <a:rPr lang="es-ES" sz="1600" dirty="0">
                <a:latin typeface="Arial" panose="020B0604020202020204" pitchFamily="34" charset="0"/>
                <a:cs typeface="Arial" panose="020B0604020202020204" pitchFamily="34" charset="0"/>
              </a:rPr>
              <a:t>en las zonas rurales</a:t>
            </a:r>
          </a:p>
          <a:p>
            <a:pPr marL="742950" lvl="1" indent="-285750">
              <a:buClr>
                <a:schemeClr val="accent4">
                  <a:lumMod val="50000"/>
                </a:schemeClr>
              </a:buClr>
              <a:buFontTx/>
              <a:buChar char="-"/>
            </a:pPr>
            <a:r>
              <a:rPr lang="es-ES" sz="1600" b="1" dirty="0">
                <a:latin typeface="Arial" panose="020B0604020202020204" pitchFamily="34" charset="0"/>
                <a:cs typeface="Arial" panose="020B0604020202020204" pitchFamily="34" charset="0"/>
              </a:rPr>
              <a:t>Mantenimiento, recuperación y rehabilitación del patrimonio rural</a:t>
            </a:r>
          </a:p>
          <a:p>
            <a:pPr marL="742950" lvl="1" indent="-285750">
              <a:buClr>
                <a:schemeClr val="accent4">
                  <a:lumMod val="50000"/>
                </a:schemeClr>
              </a:buClr>
              <a:buFontTx/>
              <a:buChar char="-"/>
            </a:pPr>
            <a:r>
              <a:rPr lang="es-ES" sz="1600" b="1" dirty="0">
                <a:latin typeface="Arial" panose="020B0604020202020204" pitchFamily="34" charset="0"/>
                <a:cs typeface="Arial" panose="020B0604020202020204" pitchFamily="34" charset="0"/>
              </a:rPr>
              <a:t>Apoyo a la innovación social, la gobernanza multinivel y la dinamización social y económica</a:t>
            </a:r>
          </a:p>
        </p:txBody>
      </p:sp>
    </p:spTree>
    <p:extLst>
      <p:ext uri="{BB962C8B-B14F-4D97-AF65-F5344CB8AC3E}">
        <p14:creationId xmlns:p14="http://schemas.microsoft.com/office/powerpoint/2010/main" val="356651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9BC14-7377-AF21-26FE-C42B6B5482BE}"/>
            </a:ext>
          </a:extLst>
        </p:cNvPr>
        <p:cNvGrpSpPr/>
        <p:nvPr/>
      </p:nvGrpSpPr>
      <p:grpSpPr>
        <a:xfrm>
          <a:off x="0" y="0"/>
          <a:ext cx="0" cy="0"/>
          <a:chOff x="0" y="0"/>
          <a:chExt cx="0" cy="0"/>
        </a:xfrm>
      </p:grpSpPr>
      <p:sp>
        <p:nvSpPr>
          <p:cNvPr id="3" name="2 Rectángulo">
            <a:extLst>
              <a:ext uri="{FF2B5EF4-FFF2-40B4-BE49-F238E27FC236}">
                <a16:creationId xmlns:a16="http://schemas.microsoft.com/office/drawing/2014/main" id="{E5D1574B-98FE-5E58-60B9-ACD20B763D2B}"/>
              </a:ext>
            </a:extLst>
          </p:cNvPr>
          <p:cNvSpPr/>
          <p:nvPr/>
        </p:nvSpPr>
        <p:spPr>
          <a:xfrm>
            <a:off x="4427984" y="116632"/>
            <a:ext cx="4464496" cy="1292662"/>
          </a:xfrm>
          <a:prstGeom prst="rect">
            <a:avLst/>
          </a:prstGeom>
        </p:spPr>
        <p:txBody>
          <a:bodyPr wrap="square">
            <a:spAutoFit/>
          </a:bodyPr>
          <a:lstStyle/>
          <a:p>
            <a:pPr algn="r">
              <a:defRPr/>
            </a:pPr>
            <a:r>
              <a:rPr lang="es-ES" sz="5400" spc="600" dirty="0">
                <a:solidFill>
                  <a:schemeClr val="accent6">
                    <a:lumMod val="75000"/>
                  </a:schemeClr>
                </a:solidFill>
                <a:latin typeface="Century Gothic" pitchFamily="34" charset="0"/>
              </a:rPr>
              <a:t>5 </a:t>
            </a:r>
            <a:r>
              <a:rPr lang="es-ES" sz="2400" spc="600" dirty="0">
                <a:solidFill>
                  <a:schemeClr val="accent6">
                    <a:lumMod val="75000"/>
                  </a:schemeClr>
                </a:solidFill>
                <a:latin typeface="Century Gothic" pitchFamily="34" charset="0"/>
              </a:rPr>
              <a:t>LEADER</a:t>
            </a:r>
          </a:p>
          <a:p>
            <a:pPr algn="r">
              <a:defRPr/>
            </a:pPr>
            <a:r>
              <a:rPr lang="es-ES" sz="2400" spc="600" dirty="0">
                <a:solidFill>
                  <a:schemeClr val="accent6">
                    <a:lumMod val="75000"/>
                  </a:schemeClr>
                </a:solidFill>
                <a:latin typeface="Century Gothic" pitchFamily="34" charset="0"/>
              </a:rPr>
              <a:t>2023-2027</a:t>
            </a:r>
            <a:endParaRPr lang="es-ES" sz="1400" spc="600" dirty="0">
              <a:solidFill>
                <a:schemeClr val="accent6">
                  <a:lumMod val="75000"/>
                </a:schemeClr>
              </a:solidFill>
              <a:latin typeface="Century Gothic" pitchFamily="34" charset="0"/>
            </a:endParaRPr>
          </a:p>
        </p:txBody>
      </p:sp>
      <p:sp>
        <p:nvSpPr>
          <p:cNvPr id="5" name="4 Rectángulo">
            <a:extLst>
              <a:ext uri="{FF2B5EF4-FFF2-40B4-BE49-F238E27FC236}">
                <a16:creationId xmlns:a16="http://schemas.microsoft.com/office/drawing/2014/main" id="{CCD27957-7458-2453-8B50-C504605B35E4}"/>
              </a:ext>
            </a:extLst>
          </p:cNvPr>
          <p:cNvSpPr/>
          <p:nvPr/>
        </p:nvSpPr>
        <p:spPr>
          <a:xfrm>
            <a:off x="403567" y="903460"/>
            <a:ext cx="7920879" cy="461665"/>
          </a:xfrm>
          <a:prstGeom prst="rect">
            <a:avLst/>
          </a:prstGeom>
        </p:spPr>
        <p:txBody>
          <a:bodyPr wrap="square">
            <a:spAutoFit/>
          </a:bodyPr>
          <a:lstStyle/>
          <a:p>
            <a:pPr algn="just"/>
            <a:r>
              <a:rPr lang="es-ES" sz="2400" b="1" dirty="0">
                <a:solidFill>
                  <a:schemeClr val="accent6">
                    <a:lumMod val="50000"/>
                  </a:schemeClr>
                </a:solidFill>
                <a:latin typeface="Century Gothic" panose="020B0502020202020204" pitchFamily="34" charset="0"/>
              </a:rPr>
              <a:t>PROYECTOS PRODUCTIVOS</a:t>
            </a:r>
          </a:p>
        </p:txBody>
      </p:sp>
      <p:sp>
        <p:nvSpPr>
          <p:cNvPr id="6" name="5 Rectángulo">
            <a:extLst>
              <a:ext uri="{FF2B5EF4-FFF2-40B4-BE49-F238E27FC236}">
                <a16:creationId xmlns:a16="http://schemas.microsoft.com/office/drawing/2014/main" id="{B2DA1DD7-8E0C-DF8F-E978-613E8FD02BB0}"/>
              </a:ext>
            </a:extLst>
          </p:cNvPr>
          <p:cNvSpPr/>
          <p:nvPr/>
        </p:nvSpPr>
        <p:spPr>
          <a:xfrm>
            <a:off x="755576" y="3789040"/>
            <a:ext cx="7352034" cy="2448272"/>
          </a:xfrm>
          <a:prstGeom prst="rect">
            <a:avLst/>
          </a:prstGeom>
          <a:noFill/>
        </p:spPr>
        <p:txBody>
          <a:bodyPr wrap="square">
            <a:spAutoFit/>
          </a:bodyPr>
          <a:lstStyle/>
          <a:p>
            <a:endParaRPr lang="es-ES" sz="1400" b="1" dirty="0">
              <a:solidFill>
                <a:schemeClr val="accent6">
                  <a:lumMod val="50000"/>
                </a:schemeClr>
              </a:solidFill>
              <a:latin typeface="Century Gothic" panose="020B0502020202020204" pitchFamily="34" charset="0"/>
            </a:endParaRPr>
          </a:p>
        </p:txBody>
      </p:sp>
      <p:pic>
        <p:nvPicPr>
          <p:cNvPr id="2" name="Imagen 1">
            <a:extLst>
              <a:ext uri="{FF2B5EF4-FFF2-40B4-BE49-F238E27FC236}">
                <a16:creationId xmlns:a16="http://schemas.microsoft.com/office/drawing/2014/main" id="{E109A776-C873-FDF8-6E2E-FCFF4C43DE2D}"/>
              </a:ext>
            </a:extLst>
          </p:cNvPr>
          <p:cNvPicPr>
            <a:picLocks noChangeAspect="1"/>
          </p:cNvPicPr>
          <p:nvPr/>
        </p:nvPicPr>
        <p:blipFill>
          <a:blip r:embed="rId2"/>
          <a:stretch>
            <a:fillRect/>
          </a:stretch>
        </p:blipFill>
        <p:spPr>
          <a:xfrm>
            <a:off x="6560120" y="5602718"/>
            <a:ext cx="1835055" cy="1036410"/>
          </a:xfrm>
          <a:prstGeom prst="rect">
            <a:avLst/>
          </a:prstGeom>
        </p:spPr>
      </p:pic>
      <p:sp>
        <p:nvSpPr>
          <p:cNvPr id="7" name="5 Rectángulo">
            <a:extLst>
              <a:ext uri="{FF2B5EF4-FFF2-40B4-BE49-F238E27FC236}">
                <a16:creationId xmlns:a16="http://schemas.microsoft.com/office/drawing/2014/main" id="{52B6631C-D9F7-6A8E-AB69-9A2DB6E86F93}"/>
              </a:ext>
            </a:extLst>
          </p:cNvPr>
          <p:cNvSpPr/>
          <p:nvPr/>
        </p:nvSpPr>
        <p:spPr>
          <a:xfrm>
            <a:off x="403567" y="1409294"/>
            <a:ext cx="8122847" cy="4031873"/>
          </a:xfrm>
          <a:prstGeom prst="rect">
            <a:avLst/>
          </a:prstGeom>
          <a:solidFill>
            <a:schemeClr val="accent6">
              <a:lumMod val="20000"/>
              <a:lumOff val="80000"/>
            </a:schemeClr>
          </a:solidFill>
        </p:spPr>
        <p:txBody>
          <a:bodyPr wrap="square">
            <a:spAutoFit/>
          </a:bodyPr>
          <a:lstStyle/>
          <a:p>
            <a:pPr lvl="1">
              <a:buClr>
                <a:schemeClr val="accent4">
                  <a:lumMod val="50000"/>
                </a:schemeClr>
              </a:buClr>
            </a:pPr>
            <a:r>
              <a:rPr lang="es-ES" sz="16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ACCIONES </a:t>
            </a:r>
          </a:p>
          <a:p>
            <a:pPr lvl="1">
              <a:buClr>
                <a:schemeClr val="accent4">
                  <a:lumMod val="50000"/>
                </a:schemeClr>
              </a:buClr>
            </a:pPr>
            <a:endParaRPr lang="es-ES" sz="1600" dirty="0">
              <a:latin typeface="Arial" panose="020B0604020202020204" pitchFamily="34" charset="0"/>
              <a:cs typeface="Arial" panose="020B0604020202020204" pitchFamily="34" charset="0"/>
            </a:endParaRPr>
          </a:p>
          <a:p>
            <a:pPr marL="742950" lvl="1" indent="-285750">
              <a:buClr>
                <a:schemeClr val="accent4">
                  <a:lumMod val="50000"/>
                </a:schemeClr>
              </a:buClr>
              <a:buFont typeface="Wingdings" panose="05000000000000000000" pitchFamily="2" charset="2"/>
              <a:buChar char="q"/>
            </a:pPr>
            <a:r>
              <a:rPr lang="es-ES" sz="1600" dirty="0">
                <a:latin typeface="Arial" panose="020B0604020202020204" pitchFamily="34" charset="0"/>
                <a:cs typeface="Arial" panose="020B0604020202020204" pitchFamily="34" charset="0"/>
              </a:rPr>
              <a:t>Inversiones en </a:t>
            </a:r>
            <a:r>
              <a:rPr lang="es-ES" sz="1600" b="1" dirty="0">
                <a:latin typeface="Arial" panose="020B0604020202020204" pitchFamily="34" charset="0"/>
                <a:cs typeface="Arial" panose="020B0604020202020204" pitchFamily="34" charset="0"/>
              </a:rPr>
              <a:t>transformación y comercialización </a:t>
            </a:r>
            <a:r>
              <a:rPr lang="es-ES" sz="1600" dirty="0">
                <a:latin typeface="Arial" panose="020B0604020202020204" pitchFamily="34" charset="0"/>
                <a:cs typeface="Arial" panose="020B0604020202020204" pitchFamily="34" charset="0"/>
              </a:rPr>
              <a:t>de productos agrícolas</a:t>
            </a:r>
          </a:p>
          <a:p>
            <a:pPr marL="742950" lvl="1" indent="-285750">
              <a:buClr>
                <a:schemeClr val="accent4">
                  <a:lumMod val="50000"/>
                </a:schemeClr>
              </a:buClr>
              <a:buFont typeface="Wingdings" panose="05000000000000000000" pitchFamily="2" charset="2"/>
              <a:buChar char="q"/>
            </a:pPr>
            <a:r>
              <a:rPr lang="es-ES" sz="1600" dirty="0">
                <a:latin typeface="Arial" panose="020B0604020202020204" pitchFamily="34" charset="0"/>
                <a:cs typeface="Arial" panose="020B0604020202020204" pitchFamily="34" charset="0"/>
              </a:rPr>
              <a:t>Inversiones en creación y desarrollo de </a:t>
            </a:r>
            <a:r>
              <a:rPr lang="es-ES" sz="1600" b="1" dirty="0">
                <a:latin typeface="Arial" panose="020B0604020202020204" pitchFamily="34" charset="0"/>
                <a:cs typeface="Arial" panose="020B0604020202020204" pitchFamily="34" charset="0"/>
              </a:rPr>
              <a:t>empresas y actividades no agrícolas</a:t>
            </a:r>
          </a:p>
          <a:p>
            <a:pPr marL="742950" lvl="1" indent="-285750">
              <a:buClr>
                <a:schemeClr val="accent4">
                  <a:lumMod val="50000"/>
                </a:schemeClr>
              </a:buClr>
              <a:buFont typeface="Wingdings" panose="05000000000000000000" pitchFamily="2" charset="2"/>
              <a:buChar char="q"/>
            </a:pPr>
            <a:endParaRPr lang="es-ES" sz="1600" b="1" dirty="0">
              <a:latin typeface="Arial" panose="020B0604020202020204" pitchFamily="34" charset="0"/>
              <a:cs typeface="Arial" panose="020B0604020202020204" pitchFamily="34" charset="0"/>
            </a:endParaRPr>
          </a:p>
          <a:p>
            <a:pPr marL="742950" lvl="1" indent="-285750">
              <a:buClr>
                <a:schemeClr val="accent4">
                  <a:lumMod val="50000"/>
                </a:schemeClr>
              </a:buClr>
              <a:buFont typeface="Wingdings" panose="05000000000000000000" pitchFamily="2" charset="2"/>
              <a:buChar char="Ø"/>
            </a:pPr>
            <a:r>
              <a:rPr lang="es-ES" sz="1600" b="1" dirty="0">
                <a:latin typeface="Arial" panose="020B0604020202020204" pitchFamily="34" charset="0"/>
                <a:cs typeface="Arial" panose="020B0604020202020204" pitchFamily="34" charset="0"/>
              </a:rPr>
              <a:t>Nueva creación; ampliación, modernización o mejora; traslado.</a:t>
            </a:r>
          </a:p>
          <a:p>
            <a:pPr lvl="1">
              <a:buClr>
                <a:schemeClr val="accent4">
                  <a:lumMod val="50000"/>
                </a:schemeClr>
              </a:buClr>
            </a:pPr>
            <a:endParaRPr lang="es-ES" sz="1600" dirty="0">
              <a:latin typeface="Arial" panose="020B0604020202020204" pitchFamily="34" charset="0"/>
              <a:ea typeface="Times New Roman" panose="02020603050405020304" pitchFamily="18" charset="0"/>
              <a:cs typeface="Arial" panose="020B0604020202020204" pitchFamily="34" charset="0"/>
            </a:endParaRPr>
          </a:p>
          <a:p>
            <a:pPr lvl="1">
              <a:buClr>
                <a:schemeClr val="accent4">
                  <a:lumMod val="50000"/>
                </a:schemeClr>
              </a:buClr>
            </a:pPr>
            <a:r>
              <a:rPr lang="es-ES" sz="1600" dirty="0">
                <a:effectLst/>
                <a:latin typeface="Arial" panose="020B0604020202020204" pitchFamily="34" charset="0"/>
                <a:ea typeface="Times New Roman" panose="02020603050405020304" pitchFamily="18" charset="0"/>
                <a:cs typeface="Arial" panose="020B0604020202020204" pitchFamily="34" charset="0"/>
              </a:rPr>
              <a:t>La ayuda pública total máxima será de un 65 % de la inversión </a:t>
            </a:r>
            <a:r>
              <a:rPr lang="es-ES" sz="1600" dirty="0" err="1">
                <a:effectLst/>
                <a:latin typeface="Arial" panose="020B0604020202020204" pitchFamily="34" charset="0"/>
                <a:ea typeface="Times New Roman" panose="02020603050405020304" pitchFamily="18" charset="0"/>
                <a:cs typeface="Arial" panose="020B0604020202020204" pitchFamily="34" charset="0"/>
              </a:rPr>
              <a:t>auxiliable</a:t>
            </a:r>
            <a:r>
              <a:rPr lang="es-ES" sz="1600" dirty="0">
                <a:effectLst/>
                <a:latin typeface="Arial" panose="020B0604020202020204" pitchFamily="34" charset="0"/>
                <a:ea typeface="Times New Roman" panose="02020603050405020304" pitchFamily="18" charset="0"/>
                <a:cs typeface="Arial" panose="020B0604020202020204" pitchFamily="34" charset="0"/>
              </a:rPr>
              <a:t>, hasta un máximo de 200.000 euros por proyecto.</a:t>
            </a:r>
            <a:endParaRPr lang="es-ES" sz="1500" b="1" dirty="0">
              <a:latin typeface="Century Gothic" panose="020B0502020202020204" pitchFamily="34" charset="0"/>
            </a:endParaRPr>
          </a:p>
          <a:p>
            <a:pPr lvl="1">
              <a:buClr>
                <a:schemeClr val="accent4">
                  <a:lumMod val="50000"/>
                </a:schemeClr>
              </a:buClr>
            </a:pPr>
            <a:endParaRPr lang="es-ES" sz="1600" b="1" dirty="0">
              <a:latin typeface="Arial" panose="020B0604020202020204" pitchFamily="34" charset="0"/>
              <a:cs typeface="Arial" panose="020B0604020202020204" pitchFamily="34" charset="0"/>
            </a:endParaRPr>
          </a:p>
          <a:p>
            <a:pPr lvl="1">
              <a:buClr>
                <a:schemeClr val="accent4">
                  <a:lumMod val="50000"/>
                </a:schemeClr>
              </a:buClr>
            </a:pPr>
            <a:r>
              <a:rPr lang="es-ES" sz="1600" b="1" dirty="0">
                <a:solidFill>
                  <a:schemeClr val="accent6">
                    <a:lumMod val="50000"/>
                  </a:schemeClr>
                </a:solidFill>
                <a:latin typeface="Arial" panose="020B0604020202020204" pitchFamily="34" charset="0"/>
                <a:cs typeface="Arial" panose="020B0604020202020204" pitchFamily="34" charset="0"/>
              </a:rPr>
              <a:t>A tener en cuenta:</a:t>
            </a:r>
          </a:p>
          <a:p>
            <a:pPr lvl="1">
              <a:buClr>
                <a:schemeClr val="accent4">
                  <a:lumMod val="50000"/>
                </a:schemeClr>
              </a:buClr>
            </a:pPr>
            <a:endParaRPr lang="es-ES" sz="1600" b="1" dirty="0">
              <a:latin typeface="Arial" panose="020B0604020202020204" pitchFamily="34" charset="0"/>
              <a:cs typeface="Arial" panose="020B0604020202020204" pitchFamily="34" charset="0"/>
            </a:endParaRPr>
          </a:p>
          <a:p>
            <a:pPr marL="742950" lvl="1" indent="-285750">
              <a:buClr>
                <a:schemeClr val="accent4">
                  <a:lumMod val="50000"/>
                </a:schemeClr>
              </a:buClr>
              <a:buFontTx/>
              <a:buChar char="-"/>
            </a:pPr>
            <a:r>
              <a:rPr lang="es-ES" sz="1600" b="1" dirty="0">
                <a:latin typeface="Arial" panose="020B0604020202020204" pitchFamily="34" charset="0"/>
                <a:cs typeface="Arial" panose="020B0604020202020204" pitchFamily="34" charset="0"/>
              </a:rPr>
              <a:t>No será de aplicación el Reglamento de Minimis</a:t>
            </a:r>
          </a:p>
          <a:p>
            <a:pPr marL="742950" lvl="1" indent="-285750">
              <a:buClr>
                <a:schemeClr val="accent4">
                  <a:lumMod val="50000"/>
                </a:schemeClr>
              </a:buClr>
              <a:buFontTx/>
              <a:buChar char="-"/>
            </a:pPr>
            <a:r>
              <a:rPr lang="es-ES" sz="1600" b="1" dirty="0">
                <a:latin typeface="Arial" panose="020B0604020202020204" pitchFamily="34" charset="0"/>
                <a:cs typeface="Arial" panose="020B0604020202020204" pitchFamily="34" charset="0"/>
              </a:rPr>
              <a:t>Se va a poder atender al comercio minorista</a:t>
            </a:r>
          </a:p>
          <a:p>
            <a:pPr marL="742950" lvl="1" indent="-285750">
              <a:buClr>
                <a:schemeClr val="accent4">
                  <a:lumMod val="50000"/>
                </a:schemeClr>
              </a:buClr>
              <a:buFontTx/>
              <a:buChar char="-"/>
            </a:pPr>
            <a:r>
              <a:rPr lang="es-ES" sz="1600" b="1" dirty="0">
                <a:latin typeface="Arial" panose="020B0604020202020204" pitchFamily="34" charset="0"/>
                <a:cs typeface="Arial" panose="020B0604020202020204" pitchFamily="34" charset="0"/>
              </a:rPr>
              <a:t>Compromiso de empleo opcional </a:t>
            </a:r>
            <a:r>
              <a:rPr lang="es-ES" sz="1600" dirty="0">
                <a:latin typeface="Arial" panose="020B0604020202020204" pitchFamily="34" charset="0"/>
                <a:cs typeface="Arial" panose="020B0604020202020204" pitchFamily="34" charset="0"/>
              </a:rPr>
              <a:t>(ya lo era desde 2020)</a:t>
            </a:r>
          </a:p>
          <a:p>
            <a:pPr marL="742950" lvl="1" indent="-285750">
              <a:buClr>
                <a:schemeClr val="accent4">
                  <a:lumMod val="50000"/>
                </a:schemeClr>
              </a:buClr>
              <a:buFontTx/>
              <a:buChar char="-"/>
            </a:pPr>
            <a:r>
              <a:rPr lang="es-ES" sz="1600" b="1" dirty="0">
                <a:latin typeface="Arial" panose="020B0604020202020204" pitchFamily="34" charset="0"/>
                <a:cs typeface="Arial" panose="020B0604020202020204" pitchFamily="34" charset="0"/>
              </a:rPr>
              <a:t>Continúan sin ser beneficiarios las entidades sin ánimo de lucro</a:t>
            </a:r>
          </a:p>
        </p:txBody>
      </p:sp>
    </p:spTree>
    <p:extLst>
      <p:ext uri="{BB962C8B-B14F-4D97-AF65-F5344CB8AC3E}">
        <p14:creationId xmlns:p14="http://schemas.microsoft.com/office/powerpoint/2010/main" val="136226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9BC14-7377-AF21-26FE-C42B6B5482BE}"/>
            </a:ext>
          </a:extLst>
        </p:cNvPr>
        <p:cNvGrpSpPr/>
        <p:nvPr/>
      </p:nvGrpSpPr>
      <p:grpSpPr>
        <a:xfrm>
          <a:off x="0" y="0"/>
          <a:ext cx="0" cy="0"/>
          <a:chOff x="0" y="0"/>
          <a:chExt cx="0" cy="0"/>
        </a:xfrm>
      </p:grpSpPr>
      <p:sp>
        <p:nvSpPr>
          <p:cNvPr id="3" name="2 Rectángulo">
            <a:extLst>
              <a:ext uri="{FF2B5EF4-FFF2-40B4-BE49-F238E27FC236}">
                <a16:creationId xmlns:a16="http://schemas.microsoft.com/office/drawing/2014/main" id="{E5D1574B-98FE-5E58-60B9-ACD20B763D2B}"/>
              </a:ext>
            </a:extLst>
          </p:cNvPr>
          <p:cNvSpPr/>
          <p:nvPr/>
        </p:nvSpPr>
        <p:spPr>
          <a:xfrm>
            <a:off x="4427984" y="116632"/>
            <a:ext cx="4464496" cy="1292662"/>
          </a:xfrm>
          <a:prstGeom prst="rect">
            <a:avLst/>
          </a:prstGeom>
        </p:spPr>
        <p:txBody>
          <a:bodyPr wrap="square">
            <a:spAutoFit/>
          </a:bodyPr>
          <a:lstStyle/>
          <a:p>
            <a:pPr algn="r">
              <a:defRPr/>
            </a:pPr>
            <a:r>
              <a:rPr lang="es-ES" sz="5400" spc="600" dirty="0">
                <a:solidFill>
                  <a:schemeClr val="accent6">
                    <a:lumMod val="75000"/>
                  </a:schemeClr>
                </a:solidFill>
                <a:latin typeface="Century Gothic" pitchFamily="34" charset="0"/>
              </a:rPr>
              <a:t>5 </a:t>
            </a:r>
            <a:r>
              <a:rPr lang="es-ES" sz="2400" spc="600" dirty="0">
                <a:solidFill>
                  <a:schemeClr val="accent6">
                    <a:lumMod val="75000"/>
                  </a:schemeClr>
                </a:solidFill>
                <a:latin typeface="Century Gothic" pitchFamily="34" charset="0"/>
              </a:rPr>
              <a:t>LEADER</a:t>
            </a:r>
          </a:p>
          <a:p>
            <a:pPr algn="r">
              <a:defRPr/>
            </a:pPr>
            <a:r>
              <a:rPr lang="es-ES" sz="2400" spc="600" dirty="0">
                <a:solidFill>
                  <a:schemeClr val="accent6">
                    <a:lumMod val="75000"/>
                  </a:schemeClr>
                </a:solidFill>
                <a:latin typeface="Century Gothic" pitchFamily="34" charset="0"/>
              </a:rPr>
              <a:t>2023-2027</a:t>
            </a:r>
            <a:endParaRPr lang="es-ES" sz="1400" spc="600" dirty="0">
              <a:solidFill>
                <a:schemeClr val="accent6">
                  <a:lumMod val="75000"/>
                </a:schemeClr>
              </a:solidFill>
              <a:latin typeface="Century Gothic" pitchFamily="34" charset="0"/>
            </a:endParaRPr>
          </a:p>
        </p:txBody>
      </p:sp>
      <p:sp>
        <p:nvSpPr>
          <p:cNvPr id="5" name="4 Rectángulo">
            <a:extLst>
              <a:ext uri="{FF2B5EF4-FFF2-40B4-BE49-F238E27FC236}">
                <a16:creationId xmlns:a16="http://schemas.microsoft.com/office/drawing/2014/main" id="{CCD27957-7458-2453-8B50-C504605B35E4}"/>
              </a:ext>
            </a:extLst>
          </p:cNvPr>
          <p:cNvSpPr/>
          <p:nvPr/>
        </p:nvSpPr>
        <p:spPr>
          <a:xfrm>
            <a:off x="611560" y="1102262"/>
            <a:ext cx="7920879" cy="461665"/>
          </a:xfrm>
          <a:prstGeom prst="rect">
            <a:avLst/>
          </a:prstGeom>
        </p:spPr>
        <p:txBody>
          <a:bodyPr wrap="square">
            <a:spAutoFit/>
          </a:bodyPr>
          <a:lstStyle/>
          <a:p>
            <a:pPr algn="just"/>
            <a:r>
              <a:rPr lang="es-ES" sz="2400" b="1" dirty="0">
                <a:solidFill>
                  <a:schemeClr val="accent6">
                    <a:lumMod val="50000"/>
                  </a:schemeClr>
                </a:solidFill>
                <a:latin typeface="Century Gothic" panose="020B0502020202020204" pitchFamily="34" charset="0"/>
              </a:rPr>
              <a:t>PROYECTOS NO PRODUCTIVOS</a:t>
            </a:r>
          </a:p>
        </p:txBody>
      </p:sp>
      <p:sp>
        <p:nvSpPr>
          <p:cNvPr id="6" name="5 Rectángulo">
            <a:extLst>
              <a:ext uri="{FF2B5EF4-FFF2-40B4-BE49-F238E27FC236}">
                <a16:creationId xmlns:a16="http://schemas.microsoft.com/office/drawing/2014/main" id="{B2DA1DD7-8E0C-DF8F-E978-613E8FD02BB0}"/>
              </a:ext>
            </a:extLst>
          </p:cNvPr>
          <p:cNvSpPr/>
          <p:nvPr/>
        </p:nvSpPr>
        <p:spPr>
          <a:xfrm>
            <a:off x="755576" y="3789040"/>
            <a:ext cx="7352034" cy="2448272"/>
          </a:xfrm>
          <a:prstGeom prst="rect">
            <a:avLst/>
          </a:prstGeom>
          <a:noFill/>
        </p:spPr>
        <p:txBody>
          <a:bodyPr wrap="square">
            <a:spAutoFit/>
          </a:bodyPr>
          <a:lstStyle/>
          <a:p>
            <a:endParaRPr lang="es-ES" sz="1400" b="1" dirty="0">
              <a:solidFill>
                <a:schemeClr val="accent6">
                  <a:lumMod val="50000"/>
                </a:schemeClr>
              </a:solidFill>
              <a:latin typeface="Century Gothic" panose="020B0502020202020204" pitchFamily="34" charset="0"/>
            </a:endParaRPr>
          </a:p>
        </p:txBody>
      </p:sp>
      <p:pic>
        <p:nvPicPr>
          <p:cNvPr id="2" name="Imagen 1">
            <a:extLst>
              <a:ext uri="{FF2B5EF4-FFF2-40B4-BE49-F238E27FC236}">
                <a16:creationId xmlns:a16="http://schemas.microsoft.com/office/drawing/2014/main" id="{E109A776-C873-FDF8-6E2E-FCFF4C43DE2D}"/>
              </a:ext>
            </a:extLst>
          </p:cNvPr>
          <p:cNvPicPr>
            <a:picLocks noChangeAspect="1"/>
          </p:cNvPicPr>
          <p:nvPr/>
        </p:nvPicPr>
        <p:blipFill>
          <a:blip r:embed="rId2"/>
          <a:stretch>
            <a:fillRect/>
          </a:stretch>
        </p:blipFill>
        <p:spPr>
          <a:xfrm>
            <a:off x="6560120" y="5602718"/>
            <a:ext cx="1835055" cy="1036410"/>
          </a:xfrm>
          <a:prstGeom prst="rect">
            <a:avLst/>
          </a:prstGeom>
        </p:spPr>
      </p:pic>
      <p:sp>
        <p:nvSpPr>
          <p:cNvPr id="7" name="5 Rectángulo">
            <a:extLst>
              <a:ext uri="{FF2B5EF4-FFF2-40B4-BE49-F238E27FC236}">
                <a16:creationId xmlns:a16="http://schemas.microsoft.com/office/drawing/2014/main" id="{52B6631C-D9F7-6A8E-AB69-9A2DB6E86F93}"/>
              </a:ext>
            </a:extLst>
          </p:cNvPr>
          <p:cNvSpPr/>
          <p:nvPr/>
        </p:nvSpPr>
        <p:spPr>
          <a:xfrm>
            <a:off x="510575" y="1586234"/>
            <a:ext cx="8122847" cy="4016484"/>
          </a:xfrm>
          <a:prstGeom prst="rect">
            <a:avLst/>
          </a:prstGeom>
          <a:solidFill>
            <a:schemeClr val="accent6">
              <a:lumMod val="20000"/>
              <a:lumOff val="80000"/>
            </a:schemeClr>
          </a:solidFill>
        </p:spPr>
        <p:txBody>
          <a:bodyPr wrap="square">
            <a:spAutoFit/>
          </a:bodyPr>
          <a:lstStyle/>
          <a:p>
            <a:pPr lvl="1">
              <a:buClr>
                <a:schemeClr val="accent4">
                  <a:lumMod val="50000"/>
                </a:schemeClr>
              </a:buClr>
            </a:pPr>
            <a:endParaRPr lang="es-ES" sz="16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buClr>
                <a:schemeClr val="accent4">
                  <a:lumMod val="50000"/>
                </a:schemeClr>
              </a:buClr>
            </a:pPr>
            <a:r>
              <a:rPr lang="es-ES" sz="16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ENTIDADES LOCALES Y MANCOMUNIDADES DE MUNICIPIOS</a:t>
            </a:r>
          </a:p>
          <a:p>
            <a:pPr lvl="1">
              <a:buClr>
                <a:schemeClr val="accent4">
                  <a:lumMod val="50000"/>
                </a:schemeClr>
              </a:buClr>
            </a:pPr>
            <a:endParaRPr lang="es-ES" sz="1600" dirty="0">
              <a:latin typeface="Arial" panose="020B0604020202020204" pitchFamily="34" charset="0"/>
              <a:cs typeface="Arial" panose="020B0604020202020204" pitchFamily="34" charset="0"/>
            </a:endParaRPr>
          </a:p>
          <a:p>
            <a:pPr marL="742950" lvl="1" indent="-285750">
              <a:buClr>
                <a:schemeClr val="accent4">
                  <a:lumMod val="50000"/>
                </a:schemeClr>
              </a:buClr>
              <a:buFont typeface="Wingdings" panose="05000000000000000000" pitchFamily="2" charset="2"/>
              <a:buChar char="q"/>
            </a:pPr>
            <a:r>
              <a:rPr lang="es-ES" sz="1600" b="1" dirty="0">
                <a:latin typeface="Arial" panose="020B0604020202020204" pitchFamily="34" charset="0"/>
                <a:cs typeface="Arial" panose="020B0604020202020204" pitchFamily="34" charset="0"/>
              </a:rPr>
              <a:t>Formación e información.</a:t>
            </a:r>
          </a:p>
          <a:p>
            <a:pPr marL="742950" lvl="1" indent="-285750">
              <a:buClr>
                <a:schemeClr val="accent4">
                  <a:lumMod val="50000"/>
                </a:schemeClr>
              </a:buClr>
              <a:buFont typeface="Wingdings" panose="05000000000000000000" pitchFamily="2" charset="2"/>
              <a:buChar char="q"/>
            </a:pPr>
            <a:r>
              <a:rPr lang="es-ES" sz="1600" b="1" dirty="0">
                <a:latin typeface="Arial" panose="020B0604020202020204" pitchFamily="34" charset="0"/>
                <a:cs typeface="Arial" panose="020B0604020202020204" pitchFamily="34" charset="0"/>
              </a:rPr>
              <a:t>Servicios Básicos </a:t>
            </a:r>
            <a:r>
              <a:rPr lang="es-ES" sz="1600" dirty="0">
                <a:latin typeface="Arial" panose="020B0604020202020204" pitchFamily="34" charset="0"/>
                <a:cs typeface="Arial" panose="020B0604020202020204" pitchFamily="34" charset="0"/>
              </a:rPr>
              <a:t>para la economía y la población rural</a:t>
            </a:r>
          </a:p>
          <a:p>
            <a:pPr marL="742950" lvl="1" indent="-285750">
              <a:buClr>
                <a:schemeClr val="accent4">
                  <a:lumMod val="50000"/>
                </a:schemeClr>
              </a:buClr>
              <a:buFont typeface="Wingdings" panose="05000000000000000000" pitchFamily="2" charset="2"/>
              <a:buChar char="q"/>
            </a:pPr>
            <a:r>
              <a:rPr lang="es-ES" sz="1600" b="1" dirty="0">
                <a:latin typeface="Arial" panose="020B0604020202020204" pitchFamily="34" charset="0"/>
                <a:cs typeface="Arial" panose="020B0604020202020204" pitchFamily="34" charset="0"/>
              </a:rPr>
              <a:t>Renovación de poblaciones </a:t>
            </a:r>
            <a:r>
              <a:rPr lang="es-ES" sz="1600" dirty="0">
                <a:latin typeface="Arial" panose="020B0604020202020204" pitchFamily="34" charset="0"/>
                <a:cs typeface="Arial" panose="020B0604020202020204" pitchFamily="34" charset="0"/>
              </a:rPr>
              <a:t>en las zonas rurales</a:t>
            </a:r>
          </a:p>
          <a:p>
            <a:pPr marL="742950" lvl="1" indent="-285750">
              <a:buClr>
                <a:schemeClr val="accent4">
                  <a:lumMod val="50000"/>
                </a:schemeClr>
              </a:buClr>
              <a:buFont typeface="Wingdings" panose="05000000000000000000" pitchFamily="2" charset="2"/>
              <a:buChar char="q"/>
            </a:pPr>
            <a:r>
              <a:rPr lang="es-ES" sz="1600" b="1" dirty="0">
                <a:latin typeface="Arial" panose="020B0604020202020204" pitchFamily="34" charset="0"/>
                <a:cs typeface="Arial" panose="020B0604020202020204" pitchFamily="34" charset="0"/>
              </a:rPr>
              <a:t>Mantenimiento, recuperación y rehabilitación del patrimonio rural</a:t>
            </a:r>
          </a:p>
          <a:p>
            <a:pPr marL="742950" lvl="1" indent="-285750">
              <a:buClr>
                <a:schemeClr val="accent4">
                  <a:lumMod val="50000"/>
                </a:schemeClr>
              </a:buClr>
              <a:buFont typeface="Wingdings" panose="05000000000000000000" pitchFamily="2" charset="2"/>
              <a:buChar char="q"/>
            </a:pPr>
            <a:r>
              <a:rPr lang="es-ES" sz="1600" b="1" dirty="0">
                <a:latin typeface="Arial" panose="020B0604020202020204" pitchFamily="34" charset="0"/>
                <a:cs typeface="Arial" panose="020B0604020202020204" pitchFamily="34" charset="0"/>
              </a:rPr>
              <a:t>Apoyo a la innovación social, la gobernanza multinivel y la dinamización social y económica</a:t>
            </a:r>
          </a:p>
          <a:p>
            <a:pPr lvl="1">
              <a:buClr>
                <a:schemeClr val="accent4">
                  <a:lumMod val="50000"/>
                </a:schemeClr>
              </a:buClr>
            </a:pPr>
            <a:endParaRPr lang="es-ES" sz="1600" dirty="0">
              <a:latin typeface="Arial" panose="020B0604020202020204" pitchFamily="34" charset="0"/>
              <a:ea typeface="Times New Roman" panose="02020603050405020304" pitchFamily="18" charset="0"/>
              <a:cs typeface="Arial" panose="020B0604020202020204" pitchFamily="34" charset="0"/>
            </a:endParaRPr>
          </a:p>
          <a:p>
            <a:pPr lvl="1">
              <a:buClr>
                <a:schemeClr val="accent4">
                  <a:lumMod val="50000"/>
                </a:schemeClr>
              </a:buClr>
            </a:pPr>
            <a:r>
              <a:rPr lang="es-ES" sz="1600" dirty="0">
                <a:effectLst/>
                <a:latin typeface="Arial" panose="020B0604020202020204" pitchFamily="34" charset="0"/>
                <a:ea typeface="Times New Roman" panose="02020603050405020304" pitchFamily="18" charset="0"/>
                <a:cs typeface="Arial" panose="020B0604020202020204" pitchFamily="34" charset="0"/>
              </a:rPr>
              <a:t>La ayuda pública total máxima será de un </a:t>
            </a:r>
            <a:r>
              <a:rPr lang="es-ES" sz="1600" dirty="0">
                <a:latin typeface="Arial" panose="020B0604020202020204" pitchFamily="34" charset="0"/>
                <a:ea typeface="Times New Roman" panose="02020603050405020304" pitchFamily="18" charset="0"/>
                <a:cs typeface="Arial" panose="020B0604020202020204" pitchFamily="34" charset="0"/>
              </a:rPr>
              <a:t>100</a:t>
            </a:r>
            <a:r>
              <a:rPr lang="es-ES" sz="1600" dirty="0">
                <a:effectLst/>
                <a:latin typeface="Arial" panose="020B0604020202020204" pitchFamily="34" charset="0"/>
                <a:ea typeface="Times New Roman" panose="02020603050405020304" pitchFamily="18" charset="0"/>
                <a:cs typeface="Arial" panose="020B0604020202020204" pitchFamily="34" charset="0"/>
              </a:rPr>
              <a:t>% de la inversión </a:t>
            </a:r>
            <a:r>
              <a:rPr lang="es-ES" sz="1600" dirty="0" err="1">
                <a:effectLst/>
                <a:latin typeface="Arial" panose="020B0604020202020204" pitchFamily="34" charset="0"/>
                <a:ea typeface="Times New Roman" panose="02020603050405020304" pitchFamily="18" charset="0"/>
                <a:cs typeface="Arial" panose="020B0604020202020204" pitchFamily="34" charset="0"/>
              </a:rPr>
              <a:t>auxiliable</a:t>
            </a:r>
            <a:r>
              <a:rPr lang="es-ES" sz="1600" dirty="0">
                <a:effectLst/>
                <a:latin typeface="Arial" panose="020B0604020202020204" pitchFamily="34" charset="0"/>
                <a:ea typeface="Times New Roman" panose="02020603050405020304" pitchFamily="18" charset="0"/>
                <a:cs typeface="Arial" panose="020B0604020202020204" pitchFamily="34" charset="0"/>
              </a:rPr>
              <a:t>, hasta un máximo de 200.000 euros por proyecto.</a:t>
            </a:r>
          </a:p>
          <a:p>
            <a:pPr lvl="1">
              <a:buClr>
                <a:schemeClr val="accent4">
                  <a:lumMod val="50000"/>
                </a:schemeClr>
              </a:buClr>
            </a:pPr>
            <a:endParaRPr lang="es-ES" sz="1600" b="1" dirty="0">
              <a:latin typeface="Arial" panose="020B0604020202020204" pitchFamily="34" charset="0"/>
              <a:cs typeface="Arial" panose="020B0604020202020204" pitchFamily="34" charset="0"/>
            </a:endParaRPr>
          </a:p>
          <a:p>
            <a:pPr lvl="1">
              <a:buClr>
                <a:schemeClr val="accent4">
                  <a:lumMod val="50000"/>
                </a:schemeClr>
              </a:buClr>
            </a:pPr>
            <a:r>
              <a:rPr lang="es-ES" sz="1600" b="1" dirty="0">
                <a:latin typeface="Arial" panose="020B0604020202020204" pitchFamily="34" charset="0"/>
                <a:cs typeface="Arial" panose="020B0604020202020204" pitchFamily="34" charset="0"/>
              </a:rPr>
              <a:t>- Gestión directa y los ingresos que se generen únicamente procederán del establecimiento de tasas.</a:t>
            </a:r>
          </a:p>
          <a:p>
            <a:pPr lvl="1">
              <a:buClr>
                <a:schemeClr val="accent4">
                  <a:lumMod val="50000"/>
                </a:schemeClr>
              </a:buClr>
            </a:pPr>
            <a:endParaRPr lang="es-ES" sz="1500" b="1" dirty="0">
              <a:latin typeface="Century Gothic" panose="020B0502020202020204" pitchFamily="34" charset="0"/>
            </a:endParaRPr>
          </a:p>
        </p:txBody>
      </p:sp>
    </p:spTree>
    <p:extLst>
      <p:ext uri="{BB962C8B-B14F-4D97-AF65-F5344CB8AC3E}">
        <p14:creationId xmlns:p14="http://schemas.microsoft.com/office/powerpoint/2010/main" val="110074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9BC14-7377-AF21-26FE-C42B6B5482BE}"/>
            </a:ext>
          </a:extLst>
        </p:cNvPr>
        <p:cNvGrpSpPr/>
        <p:nvPr/>
      </p:nvGrpSpPr>
      <p:grpSpPr>
        <a:xfrm>
          <a:off x="0" y="0"/>
          <a:ext cx="0" cy="0"/>
          <a:chOff x="0" y="0"/>
          <a:chExt cx="0" cy="0"/>
        </a:xfrm>
      </p:grpSpPr>
      <p:sp>
        <p:nvSpPr>
          <p:cNvPr id="3" name="2 Rectángulo">
            <a:extLst>
              <a:ext uri="{FF2B5EF4-FFF2-40B4-BE49-F238E27FC236}">
                <a16:creationId xmlns:a16="http://schemas.microsoft.com/office/drawing/2014/main" id="{E5D1574B-98FE-5E58-60B9-ACD20B763D2B}"/>
              </a:ext>
            </a:extLst>
          </p:cNvPr>
          <p:cNvSpPr/>
          <p:nvPr/>
        </p:nvSpPr>
        <p:spPr>
          <a:xfrm>
            <a:off x="4427984" y="116632"/>
            <a:ext cx="4464496" cy="1292662"/>
          </a:xfrm>
          <a:prstGeom prst="rect">
            <a:avLst/>
          </a:prstGeom>
        </p:spPr>
        <p:txBody>
          <a:bodyPr wrap="square">
            <a:spAutoFit/>
          </a:bodyPr>
          <a:lstStyle/>
          <a:p>
            <a:pPr algn="r">
              <a:defRPr/>
            </a:pPr>
            <a:r>
              <a:rPr lang="es-ES" sz="5400" spc="600" dirty="0">
                <a:solidFill>
                  <a:schemeClr val="accent6">
                    <a:lumMod val="75000"/>
                  </a:schemeClr>
                </a:solidFill>
                <a:latin typeface="Century Gothic" pitchFamily="34" charset="0"/>
              </a:rPr>
              <a:t>5 </a:t>
            </a:r>
            <a:r>
              <a:rPr lang="es-ES" sz="2400" spc="600" dirty="0">
                <a:solidFill>
                  <a:schemeClr val="accent6">
                    <a:lumMod val="75000"/>
                  </a:schemeClr>
                </a:solidFill>
                <a:latin typeface="Century Gothic" pitchFamily="34" charset="0"/>
              </a:rPr>
              <a:t>LEADER</a:t>
            </a:r>
          </a:p>
          <a:p>
            <a:pPr algn="r">
              <a:defRPr/>
            </a:pPr>
            <a:r>
              <a:rPr lang="es-ES" sz="2400" spc="600" dirty="0">
                <a:solidFill>
                  <a:schemeClr val="accent6">
                    <a:lumMod val="75000"/>
                  </a:schemeClr>
                </a:solidFill>
                <a:latin typeface="Century Gothic" pitchFamily="34" charset="0"/>
              </a:rPr>
              <a:t>2023-2027</a:t>
            </a:r>
            <a:endParaRPr lang="es-ES" sz="1400" spc="600" dirty="0">
              <a:solidFill>
                <a:schemeClr val="accent6">
                  <a:lumMod val="75000"/>
                </a:schemeClr>
              </a:solidFill>
              <a:latin typeface="Century Gothic" pitchFamily="34" charset="0"/>
            </a:endParaRPr>
          </a:p>
        </p:txBody>
      </p:sp>
      <p:sp>
        <p:nvSpPr>
          <p:cNvPr id="5" name="4 Rectángulo">
            <a:extLst>
              <a:ext uri="{FF2B5EF4-FFF2-40B4-BE49-F238E27FC236}">
                <a16:creationId xmlns:a16="http://schemas.microsoft.com/office/drawing/2014/main" id="{CCD27957-7458-2453-8B50-C504605B35E4}"/>
              </a:ext>
            </a:extLst>
          </p:cNvPr>
          <p:cNvSpPr/>
          <p:nvPr/>
        </p:nvSpPr>
        <p:spPr>
          <a:xfrm>
            <a:off x="611560" y="1102262"/>
            <a:ext cx="7920879" cy="461665"/>
          </a:xfrm>
          <a:prstGeom prst="rect">
            <a:avLst/>
          </a:prstGeom>
        </p:spPr>
        <p:txBody>
          <a:bodyPr wrap="square">
            <a:spAutoFit/>
          </a:bodyPr>
          <a:lstStyle/>
          <a:p>
            <a:pPr algn="just"/>
            <a:r>
              <a:rPr lang="es-ES" sz="2400" b="1" dirty="0">
                <a:solidFill>
                  <a:schemeClr val="accent6">
                    <a:lumMod val="50000"/>
                  </a:schemeClr>
                </a:solidFill>
                <a:latin typeface="Century Gothic" panose="020B0502020202020204" pitchFamily="34" charset="0"/>
              </a:rPr>
              <a:t>PROYECTOS NO PRODUCTIVOS</a:t>
            </a:r>
          </a:p>
        </p:txBody>
      </p:sp>
      <p:sp>
        <p:nvSpPr>
          <p:cNvPr id="6" name="5 Rectángulo">
            <a:extLst>
              <a:ext uri="{FF2B5EF4-FFF2-40B4-BE49-F238E27FC236}">
                <a16:creationId xmlns:a16="http://schemas.microsoft.com/office/drawing/2014/main" id="{B2DA1DD7-8E0C-DF8F-E978-613E8FD02BB0}"/>
              </a:ext>
            </a:extLst>
          </p:cNvPr>
          <p:cNvSpPr/>
          <p:nvPr/>
        </p:nvSpPr>
        <p:spPr>
          <a:xfrm>
            <a:off x="755576" y="3789040"/>
            <a:ext cx="7352034" cy="2448272"/>
          </a:xfrm>
          <a:prstGeom prst="rect">
            <a:avLst/>
          </a:prstGeom>
          <a:noFill/>
        </p:spPr>
        <p:txBody>
          <a:bodyPr wrap="square">
            <a:spAutoFit/>
          </a:bodyPr>
          <a:lstStyle/>
          <a:p>
            <a:endParaRPr lang="es-ES" sz="1400" b="1" dirty="0">
              <a:solidFill>
                <a:schemeClr val="accent6">
                  <a:lumMod val="50000"/>
                </a:schemeClr>
              </a:solidFill>
              <a:latin typeface="Century Gothic" panose="020B0502020202020204" pitchFamily="34" charset="0"/>
            </a:endParaRPr>
          </a:p>
        </p:txBody>
      </p:sp>
      <p:pic>
        <p:nvPicPr>
          <p:cNvPr id="2" name="Imagen 1">
            <a:extLst>
              <a:ext uri="{FF2B5EF4-FFF2-40B4-BE49-F238E27FC236}">
                <a16:creationId xmlns:a16="http://schemas.microsoft.com/office/drawing/2014/main" id="{E109A776-C873-FDF8-6E2E-FCFF4C43DE2D}"/>
              </a:ext>
            </a:extLst>
          </p:cNvPr>
          <p:cNvPicPr>
            <a:picLocks noChangeAspect="1"/>
          </p:cNvPicPr>
          <p:nvPr/>
        </p:nvPicPr>
        <p:blipFill>
          <a:blip r:embed="rId2"/>
          <a:stretch>
            <a:fillRect/>
          </a:stretch>
        </p:blipFill>
        <p:spPr>
          <a:xfrm>
            <a:off x="6560120" y="5602718"/>
            <a:ext cx="1835055" cy="1036410"/>
          </a:xfrm>
          <a:prstGeom prst="rect">
            <a:avLst/>
          </a:prstGeom>
        </p:spPr>
      </p:pic>
      <p:sp>
        <p:nvSpPr>
          <p:cNvPr id="7" name="5 Rectángulo">
            <a:extLst>
              <a:ext uri="{FF2B5EF4-FFF2-40B4-BE49-F238E27FC236}">
                <a16:creationId xmlns:a16="http://schemas.microsoft.com/office/drawing/2014/main" id="{52B6631C-D9F7-6A8E-AB69-9A2DB6E86F93}"/>
              </a:ext>
            </a:extLst>
          </p:cNvPr>
          <p:cNvSpPr/>
          <p:nvPr/>
        </p:nvSpPr>
        <p:spPr>
          <a:xfrm>
            <a:off x="510575" y="1711768"/>
            <a:ext cx="8122847" cy="3293209"/>
          </a:xfrm>
          <a:prstGeom prst="rect">
            <a:avLst/>
          </a:prstGeom>
          <a:solidFill>
            <a:schemeClr val="accent6">
              <a:lumMod val="20000"/>
              <a:lumOff val="80000"/>
            </a:schemeClr>
          </a:solidFill>
        </p:spPr>
        <p:txBody>
          <a:bodyPr wrap="square">
            <a:spAutoFit/>
          </a:bodyPr>
          <a:lstStyle/>
          <a:p>
            <a:pPr lvl="1">
              <a:buClr>
                <a:schemeClr val="accent4">
                  <a:lumMod val="50000"/>
                </a:schemeClr>
              </a:buClr>
            </a:pPr>
            <a:endParaRPr lang="es-ES" sz="16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buClr>
                <a:schemeClr val="accent4">
                  <a:lumMod val="50000"/>
                </a:schemeClr>
              </a:buClr>
            </a:pPr>
            <a:r>
              <a:rPr lang="es-ES" sz="16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ASOCIACIONES E INSTITUCIONES SIN ÁNIMO DE LUCRO</a:t>
            </a:r>
          </a:p>
          <a:p>
            <a:pPr lvl="1">
              <a:buClr>
                <a:schemeClr val="accent4">
                  <a:lumMod val="50000"/>
                </a:schemeClr>
              </a:buClr>
            </a:pPr>
            <a:endParaRPr lang="es-ES" sz="1600" dirty="0">
              <a:latin typeface="Arial" panose="020B0604020202020204" pitchFamily="34" charset="0"/>
              <a:cs typeface="Arial" panose="020B0604020202020204" pitchFamily="34" charset="0"/>
            </a:endParaRPr>
          </a:p>
          <a:p>
            <a:pPr marL="742950" lvl="1" indent="-285750">
              <a:buClr>
                <a:schemeClr val="accent4">
                  <a:lumMod val="50000"/>
                </a:schemeClr>
              </a:buClr>
              <a:buFont typeface="Wingdings" panose="05000000000000000000" pitchFamily="2" charset="2"/>
              <a:buChar char="q"/>
            </a:pPr>
            <a:r>
              <a:rPr lang="es-ES" sz="1600" b="1" dirty="0">
                <a:latin typeface="Arial" panose="020B0604020202020204" pitchFamily="34" charset="0"/>
                <a:cs typeface="Arial" panose="020B0604020202020204" pitchFamily="34" charset="0"/>
              </a:rPr>
              <a:t>Formación e información.</a:t>
            </a:r>
          </a:p>
          <a:p>
            <a:pPr marL="742950" lvl="1" indent="-285750">
              <a:buClr>
                <a:schemeClr val="accent4">
                  <a:lumMod val="50000"/>
                </a:schemeClr>
              </a:buClr>
              <a:buFont typeface="Wingdings" panose="05000000000000000000" pitchFamily="2" charset="2"/>
              <a:buChar char="q"/>
            </a:pPr>
            <a:r>
              <a:rPr lang="es-ES" sz="1600" b="1" dirty="0">
                <a:latin typeface="Arial" panose="020B0604020202020204" pitchFamily="34" charset="0"/>
                <a:cs typeface="Arial" panose="020B0604020202020204" pitchFamily="34" charset="0"/>
              </a:rPr>
              <a:t>Servicios Básicos </a:t>
            </a:r>
            <a:r>
              <a:rPr lang="es-ES" sz="1600" dirty="0">
                <a:latin typeface="Arial" panose="020B0604020202020204" pitchFamily="34" charset="0"/>
                <a:cs typeface="Arial" panose="020B0604020202020204" pitchFamily="34" charset="0"/>
              </a:rPr>
              <a:t>para la economía y la población rural</a:t>
            </a:r>
          </a:p>
          <a:p>
            <a:pPr marL="742950" lvl="1" indent="-285750">
              <a:buClr>
                <a:schemeClr val="accent4">
                  <a:lumMod val="50000"/>
                </a:schemeClr>
              </a:buClr>
              <a:buFont typeface="Wingdings" panose="05000000000000000000" pitchFamily="2" charset="2"/>
              <a:buChar char="q"/>
            </a:pPr>
            <a:r>
              <a:rPr lang="es-ES" sz="1600" b="1" dirty="0">
                <a:latin typeface="Arial" panose="020B0604020202020204" pitchFamily="34" charset="0"/>
                <a:cs typeface="Arial" panose="020B0604020202020204" pitchFamily="34" charset="0"/>
              </a:rPr>
              <a:t>Renovación de poblaciones </a:t>
            </a:r>
            <a:r>
              <a:rPr lang="es-ES" sz="1600" dirty="0">
                <a:latin typeface="Arial" panose="020B0604020202020204" pitchFamily="34" charset="0"/>
                <a:cs typeface="Arial" panose="020B0604020202020204" pitchFamily="34" charset="0"/>
              </a:rPr>
              <a:t>en las zonas rurales</a:t>
            </a:r>
          </a:p>
          <a:p>
            <a:pPr marL="742950" lvl="1" indent="-285750">
              <a:buClr>
                <a:schemeClr val="accent4">
                  <a:lumMod val="50000"/>
                </a:schemeClr>
              </a:buClr>
              <a:buFont typeface="Wingdings" panose="05000000000000000000" pitchFamily="2" charset="2"/>
              <a:buChar char="q"/>
            </a:pPr>
            <a:r>
              <a:rPr lang="es-ES" sz="1600" b="1" dirty="0">
                <a:latin typeface="Arial" panose="020B0604020202020204" pitchFamily="34" charset="0"/>
                <a:cs typeface="Arial" panose="020B0604020202020204" pitchFamily="34" charset="0"/>
              </a:rPr>
              <a:t>Apoyo a la innovación social, la gobernanza multinivel y la dinamización social y económica</a:t>
            </a:r>
          </a:p>
          <a:p>
            <a:pPr marL="742950" lvl="1" indent="-285750">
              <a:buClr>
                <a:schemeClr val="accent4">
                  <a:lumMod val="50000"/>
                </a:schemeClr>
              </a:buClr>
              <a:buFont typeface="Wingdings" panose="05000000000000000000" pitchFamily="2" charset="2"/>
              <a:buChar char="q"/>
            </a:pPr>
            <a:r>
              <a:rPr lang="es-ES" sz="1600" b="1" strike="dblStrike" dirty="0">
                <a:latin typeface="Arial" panose="020B0604020202020204" pitchFamily="34" charset="0"/>
                <a:cs typeface="Arial" panose="020B0604020202020204" pitchFamily="34" charset="0"/>
              </a:rPr>
              <a:t>Mantenimiento, recuperación y rehabilitación del patrimonio rural</a:t>
            </a:r>
          </a:p>
          <a:p>
            <a:pPr lvl="1">
              <a:buClr>
                <a:schemeClr val="accent4">
                  <a:lumMod val="50000"/>
                </a:schemeClr>
              </a:buClr>
            </a:pPr>
            <a:endParaRPr lang="es-ES" sz="1600" dirty="0">
              <a:latin typeface="Arial" panose="020B0604020202020204" pitchFamily="34" charset="0"/>
              <a:ea typeface="Times New Roman" panose="02020603050405020304" pitchFamily="18" charset="0"/>
              <a:cs typeface="Arial" panose="020B0604020202020204" pitchFamily="34" charset="0"/>
            </a:endParaRPr>
          </a:p>
          <a:p>
            <a:pPr lvl="1">
              <a:buClr>
                <a:schemeClr val="accent4">
                  <a:lumMod val="50000"/>
                </a:schemeClr>
              </a:buClr>
            </a:pPr>
            <a:r>
              <a:rPr lang="es-ES" sz="1600" dirty="0">
                <a:effectLst/>
                <a:latin typeface="Arial" panose="020B0604020202020204" pitchFamily="34" charset="0"/>
                <a:ea typeface="Times New Roman" panose="02020603050405020304" pitchFamily="18" charset="0"/>
                <a:cs typeface="Arial" panose="020B0604020202020204" pitchFamily="34" charset="0"/>
              </a:rPr>
              <a:t>La ayuda pública total máxima será de un 9</a:t>
            </a:r>
            <a:r>
              <a:rPr lang="es-ES" sz="1600" dirty="0">
                <a:latin typeface="Arial" panose="020B0604020202020204" pitchFamily="34" charset="0"/>
                <a:ea typeface="Times New Roman" panose="02020603050405020304" pitchFamily="18" charset="0"/>
                <a:cs typeface="Arial" panose="020B0604020202020204" pitchFamily="34" charset="0"/>
              </a:rPr>
              <a:t>0</a:t>
            </a:r>
            <a:r>
              <a:rPr lang="es-ES" sz="1600" dirty="0">
                <a:effectLst/>
                <a:latin typeface="Arial" panose="020B0604020202020204" pitchFamily="34" charset="0"/>
                <a:ea typeface="Times New Roman" panose="02020603050405020304" pitchFamily="18" charset="0"/>
                <a:cs typeface="Arial" panose="020B0604020202020204" pitchFamily="34" charset="0"/>
              </a:rPr>
              <a:t>% de la inversión </a:t>
            </a:r>
            <a:r>
              <a:rPr lang="es-ES" sz="1600" dirty="0" err="1">
                <a:effectLst/>
                <a:latin typeface="Arial" panose="020B0604020202020204" pitchFamily="34" charset="0"/>
                <a:ea typeface="Times New Roman" panose="02020603050405020304" pitchFamily="18" charset="0"/>
                <a:cs typeface="Arial" panose="020B0604020202020204" pitchFamily="34" charset="0"/>
              </a:rPr>
              <a:t>auxiliable</a:t>
            </a:r>
            <a:r>
              <a:rPr lang="es-ES" sz="1600" dirty="0">
                <a:effectLst/>
                <a:latin typeface="Arial" panose="020B0604020202020204" pitchFamily="34" charset="0"/>
                <a:ea typeface="Times New Roman" panose="02020603050405020304" pitchFamily="18" charset="0"/>
                <a:cs typeface="Arial" panose="020B0604020202020204" pitchFamily="34" charset="0"/>
              </a:rPr>
              <a:t>, hasta un máximo de 200.000 euros por proyecto.</a:t>
            </a:r>
          </a:p>
          <a:p>
            <a:pPr lvl="1">
              <a:buClr>
                <a:schemeClr val="accent4">
                  <a:lumMod val="50000"/>
                </a:schemeClr>
              </a:buClr>
            </a:pPr>
            <a:endParaRPr lang="es-E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18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9BC14-7377-AF21-26FE-C42B6B5482BE}"/>
            </a:ext>
          </a:extLst>
        </p:cNvPr>
        <p:cNvGrpSpPr/>
        <p:nvPr/>
      </p:nvGrpSpPr>
      <p:grpSpPr>
        <a:xfrm>
          <a:off x="0" y="0"/>
          <a:ext cx="0" cy="0"/>
          <a:chOff x="0" y="0"/>
          <a:chExt cx="0" cy="0"/>
        </a:xfrm>
      </p:grpSpPr>
      <p:sp>
        <p:nvSpPr>
          <p:cNvPr id="3" name="2 Rectángulo">
            <a:extLst>
              <a:ext uri="{FF2B5EF4-FFF2-40B4-BE49-F238E27FC236}">
                <a16:creationId xmlns:a16="http://schemas.microsoft.com/office/drawing/2014/main" id="{E5D1574B-98FE-5E58-60B9-ACD20B763D2B}"/>
              </a:ext>
            </a:extLst>
          </p:cNvPr>
          <p:cNvSpPr/>
          <p:nvPr/>
        </p:nvSpPr>
        <p:spPr>
          <a:xfrm>
            <a:off x="4427984" y="116632"/>
            <a:ext cx="4464496" cy="1292662"/>
          </a:xfrm>
          <a:prstGeom prst="rect">
            <a:avLst/>
          </a:prstGeom>
        </p:spPr>
        <p:txBody>
          <a:bodyPr wrap="square">
            <a:spAutoFit/>
          </a:bodyPr>
          <a:lstStyle/>
          <a:p>
            <a:pPr algn="r">
              <a:defRPr/>
            </a:pPr>
            <a:r>
              <a:rPr lang="es-ES" sz="5400" spc="600" dirty="0">
                <a:solidFill>
                  <a:schemeClr val="accent6">
                    <a:lumMod val="75000"/>
                  </a:schemeClr>
                </a:solidFill>
                <a:latin typeface="Century Gothic" pitchFamily="34" charset="0"/>
              </a:rPr>
              <a:t>5 </a:t>
            </a:r>
            <a:r>
              <a:rPr lang="es-ES" sz="2400" spc="600" dirty="0">
                <a:solidFill>
                  <a:schemeClr val="accent6">
                    <a:lumMod val="75000"/>
                  </a:schemeClr>
                </a:solidFill>
                <a:latin typeface="Century Gothic" pitchFamily="34" charset="0"/>
              </a:rPr>
              <a:t>LEADER</a:t>
            </a:r>
          </a:p>
          <a:p>
            <a:pPr algn="r">
              <a:defRPr/>
            </a:pPr>
            <a:r>
              <a:rPr lang="es-ES" sz="2400" spc="600" dirty="0">
                <a:solidFill>
                  <a:schemeClr val="accent6">
                    <a:lumMod val="75000"/>
                  </a:schemeClr>
                </a:solidFill>
                <a:latin typeface="Century Gothic" pitchFamily="34" charset="0"/>
              </a:rPr>
              <a:t>2023-2027</a:t>
            </a:r>
            <a:endParaRPr lang="es-ES" sz="1400" spc="600" dirty="0">
              <a:solidFill>
                <a:schemeClr val="accent6">
                  <a:lumMod val="75000"/>
                </a:schemeClr>
              </a:solidFill>
              <a:latin typeface="Century Gothic" pitchFamily="34" charset="0"/>
            </a:endParaRPr>
          </a:p>
        </p:txBody>
      </p:sp>
      <p:sp>
        <p:nvSpPr>
          <p:cNvPr id="5" name="4 Rectángulo">
            <a:extLst>
              <a:ext uri="{FF2B5EF4-FFF2-40B4-BE49-F238E27FC236}">
                <a16:creationId xmlns:a16="http://schemas.microsoft.com/office/drawing/2014/main" id="{CCD27957-7458-2453-8B50-C504605B35E4}"/>
              </a:ext>
            </a:extLst>
          </p:cNvPr>
          <p:cNvSpPr/>
          <p:nvPr/>
        </p:nvSpPr>
        <p:spPr>
          <a:xfrm>
            <a:off x="611558" y="1009061"/>
            <a:ext cx="7920879" cy="461665"/>
          </a:xfrm>
          <a:prstGeom prst="rect">
            <a:avLst/>
          </a:prstGeom>
        </p:spPr>
        <p:txBody>
          <a:bodyPr wrap="square">
            <a:spAutoFit/>
          </a:bodyPr>
          <a:lstStyle/>
          <a:p>
            <a:pPr algn="just"/>
            <a:r>
              <a:rPr lang="es-ES" sz="2400" b="1" dirty="0">
                <a:solidFill>
                  <a:schemeClr val="accent6">
                    <a:lumMod val="50000"/>
                  </a:schemeClr>
                </a:solidFill>
                <a:latin typeface="Century Gothic" panose="020B0502020202020204" pitchFamily="34" charset="0"/>
              </a:rPr>
              <a:t>PROYECTOS NO PRODUCTIVOS</a:t>
            </a:r>
          </a:p>
        </p:txBody>
      </p:sp>
      <p:sp>
        <p:nvSpPr>
          <p:cNvPr id="6" name="5 Rectángulo">
            <a:extLst>
              <a:ext uri="{FF2B5EF4-FFF2-40B4-BE49-F238E27FC236}">
                <a16:creationId xmlns:a16="http://schemas.microsoft.com/office/drawing/2014/main" id="{B2DA1DD7-8E0C-DF8F-E978-613E8FD02BB0}"/>
              </a:ext>
            </a:extLst>
          </p:cNvPr>
          <p:cNvSpPr/>
          <p:nvPr/>
        </p:nvSpPr>
        <p:spPr>
          <a:xfrm>
            <a:off x="755576" y="3789040"/>
            <a:ext cx="7352034" cy="2448272"/>
          </a:xfrm>
          <a:prstGeom prst="rect">
            <a:avLst/>
          </a:prstGeom>
          <a:noFill/>
        </p:spPr>
        <p:txBody>
          <a:bodyPr wrap="square">
            <a:spAutoFit/>
          </a:bodyPr>
          <a:lstStyle/>
          <a:p>
            <a:endParaRPr lang="es-ES" sz="1400" b="1" dirty="0">
              <a:solidFill>
                <a:schemeClr val="accent6">
                  <a:lumMod val="50000"/>
                </a:schemeClr>
              </a:solidFill>
              <a:latin typeface="Century Gothic" panose="020B0502020202020204" pitchFamily="34" charset="0"/>
            </a:endParaRPr>
          </a:p>
        </p:txBody>
      </p:sp>
      <p:pic>
        <p:nvPicPr>
          <p:cNvPr id="2" name="Imagen 1">
            <a:extLst>
              <a:ext uri="{FF2B5EF4-FFF2-40B4-BE49-F238E27FC236}">
                <a16:creationId xmlns:a16="http://schemas.microsoft.com/office/drawing/2014/main" id="{E109A776-C873-FDF8-6E2E-FCFF4C43DE2D}"/>
              </a:ext>
            </a:extLst>
          </p:cNvPr>
          <p:cNvPicPr>
            <a:picLocks noChangeAspect="1"/>
          </p:cNvPicPr>
          <p:nvPr/>
        </p:nvPicPr>
        <p:blipFill>
          <a:blip r:embed="rId2"/>
          <a:stretch>
            <a:fillRect/>
          </a:stretch>
        </p:blipFill>
        <p:spPr>
          <a:xfrm>
            <a:off x="6560120" y="5602718"/>
            <a:ext cx="1835055" cy="1036410"/>
          </a:xfrm>
          <a:prstGeom prst="rect">
            <a:avLst/>
          </a:prstGeom>
        </p:spPr>
      </p:pic>
      <p:sp>
        <p:nvSpPr>
          <p:cNvPr id="7" name="5 Rectángulo">
            <a:extLst>
              <a:ext uri="{FF2B5EF4-FFF2-40B4-BE49-F238E27FC236}">
                <a16:creationId xmlns:a16="http://schemas.microsoft.com/office/drawing/2014/main" id="{52B6631C-D9F7-6A8E-AB69-9A2DB6E86F93}"/>
              </a:ext>
            </a:extLst>
          </p:cNvPr>
          <p:cNvSpPr/>
          <p:nvPr/>
        </p:nvSpPr>
        <p:spPr>
          <a:xfrm>
            <a:off x="510573" y="1531803"/>
            <a:ext cx="8122847" cy="4154984"/>
          </a:xfrm>
          <a:prstGeom prst="rect">
            <a:avLst/>
          </a:prstGeom>
          <a:solidFill>
            <a:schemeClr val="accent6">
              <a:lumMod val="20000"/>
              <a:lumOff val="80000"/>
            </a:schemeClr>
          </a:solidFill>
        </p:spPr>
        <p:txBody>
          <a:bodyPr wrap="square">
            <a:spAutoFit/>
          </a:bodyPr>
          <a:lstStyle/>
          <a:p>
            <a:pPr lvl="1">
              <a:buClr>
                <a:schemeClr val="accent4">
                  <a:lumMod val="50000"/>
                </a:schemeClr>
              </a:buClr>
            </a:pPr>
            <a:endParaRPr lang="es-ES" sz="8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1">
              <a:buClr>
                <a:schemeClr val="accent4">
                  <a:lumMod val="50000"/>
                </a:schemeClr>
              </a:buClr>
            </a:pPr>
            <a:r>
              <a:rPr lang="es-ES" sz="16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PROYECTOS PROPIOS DEL GAL</a:t>
            </a:r>
          </a:p>
          <a:p>
            <a:pPr lvl="1">
              <a:buClr>
                <a:schemeClr val="accent4">
                  <a:lumMod val="50000"/>
                </a:schemeClr>
              </a:buClr>
            </a:pPr>
            <a:endParaRPr lang="es-ES" sz="1600" dirty="0">
              <a:latin typeface="Arial" panose="020B0604020202020204" pitchFamily="34" charset="0"/>
              <a:cs typeface="Arial" panose="020B0604020202020204" pitchFamily="34" charset="0"/>
            </a:endParaRPr>
          </a:p>
          <a:p>
            <a:pPr marL="742950" lvl="1" indent="-285750">
              <a:buClr>
                <a:schemeClr val="accent4">
                  <a:lumMod val="50000"/>
                </a:schemeClr>
              </a:buClr>
              <a:buFont typeface="Wingdings" panose="05000000000000000000" pitchFamily="2" charset="2"/>
              <a:buChar char="q"/>
            </a:pPr>
            <a:r>
              <a:rPr lang="es-ES" sz="1600" b="1" dirty="0">
                <a:latin typeface="Arial" panose="020B0604020202020204" pitchFamily="34" charset="0"/>
                <a:cs typeface="Arial" panose="020B0604020202020204" pitchFamily="34" charset="0"/>
              </a:rPr>
              <a:t>Formación e información*</a:t>
            </a:r>
          </a:p>
          <a:p>
            <a:pPr marL="742950" lvl="1" indent="-285750">
              <a:buClr>
                <a:schemeClr val="accent4">
                  <a:lumMod val="50000"/>
                </a:schemeClr>
              </a:buClr>
              <a:buFont typeface="Wingdings" panose="05000000000000000000" pitchFamily="2" charset="2"/>
              <a:buChar char="q"/>
            </a:pPr>
            <a:r>
              <a:rPr lang="es-ES" sz="1600" b="1" dirty="0">
                <a:latin typeface="Arial" panose="020B0604020202020204" pitchFamily="34" charset="0"/>
                <a:cs typeface="Arial" panose="020B0604020202020204" pitchFamily="34" charset="0"/>
              </a:rPr>
              <a:t>Servicios Básicos </a:t>
            </a:r>
            <a:r>
              <a:rPr lang="es-ES" sz="1600" dirty="0">
                <a:latin typeface="Arial" panose="020B0604020202020204" pitchFamily="34" charset="0"/>
                <a:cs typeface="Arial" panose="020B0604020202020204" pitchFamily="34" charset="0"/>
              </a:rPr>
              <a:t>para la economía y la población rural</a:t>
            </a:r>
          </a:p>
          <a:p>
            <a:pPr marL="742950" lvl="1" indent="-285750">
              <a:buClr>
                <a:schemeClr val="accent4">
                  <a:lumMod val="50000"/>
                </a:schemeClr>
              </a:buClr>
              <a:buFont typeface="Wingdings" panose="05000000000000000000" pitchFamily="2" charset="2"/>
              <a:buChar char="q"/>
            </a:pPr>
            <a:r>
              <a:rPr lang="es-ES" sz="1600" b="1" dirty="0">
                <a:latin typeface="Arial" panose="020B0604020202020204" pitchFamily="34" charset="0"/>
                <a:cs typeface="Arial" panose="020B0604020202020204" pitchFamily="34" charset="0"/>
              </a:rPr>
              <a:t>Renovación de poblaciones </a:t>
            </a:r>
            <a:r>
              <a:rPr lang="es-ES" sz="1600" dirty="0">
                <a:latin typeface="Arial" panose="020B0604020202020204" pitchFamily="34" charset="0"/>
                <a:cs typeface="Arial" panose="020B0604020202020204" pitchFamily="34" charset="0"/>
              </a:rPr>
              <a:t>en las zonas rurales</a:t>
            </a:r>
          </a:p>
          <a:p>
            <a:pPr marL="742950" lvl="1" indent="-285750">
              <a:buClr>
                <a:schemeClr val="accent4">
                  <a:lumMod val="50000"/>
                </a:schemeClr>
              </a:buClr>
              <a:buFont typeface="Wingdings" panose="05000000000000000000" pitchFamily="2" charset="2"/>
              <a:buChar char="q"/>
            </a:pPr>
            <a:r>
              <a:rPr lang="es-ES" sz="1600" b="1" dirty="0">
                <a:latin typeface="Arial" panose="020B0604020202020204" pitchFamily="34" charset="0"/>
                <a:cs typeface="Arial" panose="020B0604020202020204" pitchFamily="34" charset="0"/>
              </a:rPr>
              <a:t>Apoyo a la innovación social, la gobernanza multinivel y la dinamización social y económica*</a:t>
            </a:r>
          </a:p>
          <a:p>
            <a:pPr marL="742950" lvl="1" indent="-285750">
              <a:buClr>
                <a:schemeClr val="accent4">
                  <a:lumMod val="50000"/>
                </a:schemeClr>
              </a:buClr>
              <a:buFont typeface="Wingdings" panose="05000000000000000000" pitchFamily="2" charset="2"/>
              <a:buChar char="q"/>
            </a:pPr>
            <a:r>
              <a:rPr lang="es-ES" sz="1600" b="1" dirty="0">
                <a:latin typeface="Arial" panose="020B0604020202020204" pitchFamily="34" charset="0"/>
                <a:cs typeface="Arial" panose="020B0604020202020204" pitchFamily="34" charset="0"/>
              </a:rPr>
              <a:t>Cooperación*</a:t>
            </a:r>
          </a:p>
          <a:p>
            <a:pPr lvl="1">
              <a:buClr>
                <a:schemeClr val="accent4">
                  <a:lumMod val="50000"/>
                </a:schemeClr>
              </a:buClr>
            </a:pPr>
            <a:endParaRPr lang="es-ES" sz="1600" dirty="0">
              <a:latin typeface="Arial" panose="020B0604020202020204" pitchFamily="34" charset="0"/>
              <a:ea typeface="Times New Roman" panose="02020603050405020304" pitchFamily="18" charset="0"/>
              <a:cs typeface="Arial" panose="020B0604020202020204" pitchFamily="34" charset="0"/>
            </a:endParaRPr>
          </a:p>
          <a:p>
            <a:pPr lvl="1">
              <a:buClr>
                <a:schemeClr val="accent4">
                  <a:lumMod val="50000"/>
                </a:schemeClr>
              </a:buClr>
            </a:pPr>
            <a:r>
              <a:rPr lang="es-ES" sz="1600" dirty="0">
                <a:effectLst/>
                <a:latin typeface="Arial" panose="020B0604020202020204" pitchFamily="34" charset="0"/>
                <a:ea typeface="Times New Roman" panose="02020603050405020304" pitchFamily="18" charset="0"/>
                <a:cs typeface="Arial" panose="020B0604020202020204" pitchFamily="34" charset="0"/>
              </a:rPr>
              <a:t>La ayuda pública total máxima será de un </a:t>
            </a:r>
            <a:r>
              <a:rPr lang="es-ES" sz="1600" dirty="0">
                <a:latin typeface="Arial" panose="020B0604020202020204" pitchFamily="34" charset="0"/>
                <a:ea typeface="Times New Roman" panose="02020603050405020304" pitchFamily="18" charset="0"/>
                <a:cs typeface="Arial" panose="020B0604020202020204" pitchFamily="34" charset="0"/>
              </a:rPr>
              <a:t>100</a:t>
            </a:r>
            <a:r>
              <a:rPr lang="es-ES" sz="1600" dirty="0">
                <a:effectLst/>
                <a:latin typeface="Arial" panose="020B0604020202020204" pitchFamily="34" charset="0"/>
                <a:ea typeface="Times New Roman" panose="02020603050405020304" pitchFamily="18" charset="0"/>
                <a:cs typeface="Arial" panose="020B0604020202020204" pitchFamily="34" charset="0"/>
              </a:rPr>
              <a:t>% de la inversión </a:t>
            </a:r>
            <a:r>
              <a:rPr lang="es-ES" sz="1600" dirty="0" err="1">
                <a:effectLst/>
                <a:latin typeface="Arial" panose="020B0604020202020204" pitchFamily="34" charset="0"/>
                <a:ea typeface="Times New Roman" panose="02020603050405020304" pitchFamily="18" charset="0"/>
                <a:cs typeface="Arial" panose="020B0604020202020204" pitchFamily="34" charset="0"/>
              </a:rPr>
              <a:t>auxiliable</a:t>
            </a:r>
            <a:r>
              <a:rPr lang="es-ES" sz="1600" dirty="0">
                <a:effectLst/>
                <a:latin typeface="Arial" panose="020B0604020202020204" pitchFamily="34" charset="0"/>
                <a:ea typeface="Times New Roman" panose="02020603050405020304" pitchFamily="18" charset="0"/>
                <a:cs typeface="Arial" panose="020B0604020202020204" pitchFamily="34" charset="0"/>
              </a:rPr>
              <a:t>, hasta un máximo de 200.000 euros por proyecto.</a:t>
            </a:r>
          </a:p>
          <a:p>
            <a:pPr lvl="1">
              <a:buClr>
                <a:schemeClr val="accent4">
                  <a:lumMod val="50000"/>
                </a:schemeClr>
              </a:buClr>
            </a:pPr>
            <a:endParaRPr lang="es-ES" sz="1600" dirty="0">
              <a:latin typeface="Arial" panose="020B0604020202020204" pitchFamily="34" charset="0"/>
              <a:ea typeface="Times New Roman" panose="02020603050405020304" pitchFamily="18" charset="0"/>
              <a:cs typeface="Arial" panose="020B0604020202020204" pitchFamily="34" charset="0"/>
            </a:endParaRPr>
          </a:p>
          <a:p>
            <a:pPr lvl="1">
              <a:buClr>
                <a:schemeClr val="accent4">
                  <a:lumMod val="50000"/>
                </a:schemeClr>
              </a:buClr>
            </a:pPr>
            <a:r>
              <a:rPr lang="es-ES" sz="1600" b="1" dirty="0">
                <a:solidFill>
                  <a:schemeClr val="accent6">
                    <a:lumMod val="50000"/>
                  </a:schemeClr>
                </a:solidFill>
                <a:latin typeface="Arial" panose="020B0604020202020204" pitchFamily="34" charset="0"/>
                <a:cs typeface="Arial" panose="020B0604020202020204" pitchFamily="34" charset="0"/>
              </a:rPr>
              <a:t>A tener en cuenta:</a:t>
            </a:r>
          </a:p>
          <a:p>
            <a:pPr lvl="1">
              <a:buClr>
                <a:schemeClr val="accent4">
                  <a:lumMod val="50000"/>
                </a:schemeClr>
              </a:buClr>
            </a:pPr>
            <a:endParaRPr lang="es-ES" sz="1600" b="1" dirty="0">
              <a:latin typeface="Arial" panose="020B0604020202020204" pitchFamily="34" charset="0"/>
              <a:cs typeface="Arial" panose="020B0604020202020204" pitchFamily="34" charset="0"/>
            </a:endParaRPr>
          </a:p>
          <a:p>
            <a:pPr marL="742950" lvl="1" indent="-285750">
              <a:buClr>
                <a:schemeClr val="accent4">
                  <a:lumMod val="50000"/>
                </a:schemeClr>
              </a:buClr>
              <a:buFontTx/>
              <a:buChar char="-"/>
            </a:pPr>
            <a:r>
              <a:rPr lang="es-ES" sz="1600" b="1" dirty="0">
                <a:latin typeface="Arial" panose="020B0604020202020204" pitchFamily="34" charset="0"/>
                <a:cs typeface="Arial" panose="020B0604020202020204" pitchFamily="34" charset="0"/>
              </a:rPr>
              <a:t>No será de aplicación el Reglamento de Minimis*</a:t>
            </a:r>
          </a:p>
          <a:p>
            <a:pPr marL="742950" lvl="1" indent="-285750">
              <a:buClr>
                <a:schemeClr val="accent4">
                  <a:lumMod val="50000"/>
                </a:schemeClr>
              </a:buClr>
              <a:buFontTx/>
              <a:buChar char="-"/>
            </a:pPr>
            <a:r>
              <a:rPr lang="es-ES" sz="1600" b="1" dirty="0">
                <a:latin typeface="Arial" panose="020B0604020202020204" pitchFamily="34" charset="0"/>
                <a:cs typeface="Arial" panose="020B0604020202020204" pitchFamily="34" charset="0"/>
              </a:rPr>
              <a:t>Moderación de costes: Costes simplificados</a:t>
            </a:r>
          </a:p>
        </p:txBody>
      </p:sp>
    </p:spTree>
    <p:extLst>
      <p:ext uri="{BB962C8B-B14F-4D97-AF65-F5344CB8AC3E}">
        <p14:creationId xmlns:p14="http://schemas.microsoft.com/office/powerpoint/2010/main" val="402555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9BC14-7377-AF21-26FE-C42B6B5482BE}"/>
            </a:ext>
          </a:extLst>
        </p:cNvPr>
        <p:cNvGrpSpPr/>
        <p:nvPr/>
      </p:nvGrpSpPr>
      <p:grpSpPr>
        <a:xfrm>
          <a:off x="0" y="0"/>
          <a:ext cx="0" cy="0"/>
          <a:chOff x="0" y="0"/>
          <a:chExt cx="0" cy="0"/>
        </a:xfrm>
      </p:grpSpPr>
      <p:sp>
        <p:nvSpPr>
          <p:cNvPr id="3" name="2 Rectángulo">
            <a:extLst>
              <a:ext uri="{FF2B5EF4-FFF2-40B4-BE49-F238E27FC236}">
                <a16:creationId xmlns:a16="http://schemas.microsoft.com/office/drawing/2014/main" id="{E5D1574B-98FE-5E58-60B9-ACD20B763D2B}"/>
              </a:ext>
            </a:extLst>
          </p:cNvPr>
          <p:cNvSpPr/>
          <p:nvPr/>
        </p:nvSpPr>
        <p:spPr>
          <a:xfrm>
            <a:off x="4427984" y="116632"/>
            <a:ext cx="4464496" cy="1292662"/>
          </a:xfrm>
          <a:prstGeom prst="rect">
            <a:avLst/>
          </a:prstGeom>
        </p:spPr>
        <p:txBody>
          <a:bodyPr wrap="square">
            <a:spAutoFit/>
          </a:bodyPr>
          <a:lstStyle/>
          <a:p>
            <a:pPr algn="r">
              <a:defRPr/>
            </a:pPr>
            <a:r>
              <a:rPr lang="es-ES" sz="5400" spc="600" dirty="0">
                <a:solidFill>
                  <a:schemeClr val="accent6">
                    <a:lumMod val="75000"/>
                  </a:schemeClr>
                </a:solidFill>
                <a:latin typeface="Century Gothic" pitchFamily="34" charset="0"/>
              </a:rPr>
              <a:t>5 </a:t>
            </a:r>
            <a:r>
              <a:rPr lang="es-ES" sz="2400" spc="600" dirty="0">
                <a:solidFill>
                  <a:schemeClr val="accent6">
                    <a:lumMod val="75000"/>
                  </a:schemeClr>
                </a:solidFill>
                <a:latin typeface="Century Gothic" pitchFamily="34" charset="0"/>
              </a:rPr>
              <a:t>LEADER</a:t>
            </a:r>
          </a:p>
          <a:p>
            <a:pPr algn="r">
              <a:defRPr/>
            </a:pPr>
            <a:r>
              <a:rPr lang="es-ES" sz="2400" spc="600" dirty="0">
                <a:solidFill>
                  <a:schemeClr val="accent6">
                    <a:lumMod val="75000"/>
                  </a:schemeClr>
                </a:solidFill>
                <a:latin typeface="Century Gothic" pitchFamily="34" charset="0"/>
              </a:rPr>
              <a:t>2023-2027</a:t>
            </a:r>
            <a:endParaRPr lang="es-ES" sz="1400" spc="600" dirty="0">
              <a:solidFill>
                <a:schemeClr val="accent6">
                  <a:lumMod val="75000"/>
                </a:schemeClr>
              </a:solidFill>
              <a:latin typeface="Century Gothic" pitchFamily="34" charset="0"/>
            </a:endParaRPr>
          </a:p>
        </p:txBody>
      </p:sp>
      <p:sp>
        <p:nvSpPr>
          <p:cNvPr id="5" name="4 Rectángulo">
            <a:extLst>
              <a:ext uri="{FF2B5EF4-FFF2-40B4-BE49-F238E27FC236}">
                <a16:creationId xmlns:a16="http://schemas.microsoft.com/office/drawing/2014/main" id="{CCD27957-7458-2453-8B50-C504605B35E4}"/>
              </a:ext>
            </a:extLst>
          </p:cNvPr>
          <p:cNvSpPr/>
          <p:nvPr/>
        </p:nvSpPr>
        <p:spPr>
          <a:xfrm>
            <a:off x="611558" y="1009061"/>
            <a:ext cx="7920879" cy="461665"/>
          </a:xfrm>
          <a:prstGeom prst="rect">
            <a:avLst/>
          </a:prstGeom>
        </p:spPr>
        <p:txBody>
          <a:bodyPr wrap="square">
            <a:spAutoFit/>
          </a:bodyPr>
          <a:lstStyle/>
          <a:p>
            <a:pPr algn="just"/>
            <a:r>
              <a:rPr lang="es-ES" sz="2400" b="1" dirty="0">
                <a:solidFill>
                  <a:schemeClr val="accent6">
                    <a:lumMod val="50000"/>
                  </a:schemeClr>
                </a:solidFill>
                <a:latin typeface="Century Gothic" panose="020B0502020202020204" pitchFamily="34" charset="0"/>
              </a:rPr>
              <a:t>GASTOS DE FUNCIONAMIENTO</a:t>
            </a:r>
          </a:p>
        </p:txBody>
      </p:sp>
      <p:sp>
        <p:nvSpPr>
          <p:cNvPr id="6" name="5 Rectángulo">
            <a:extLst>
              <a:ext uri="{FF2B5EF4-FFF2-40B4-BE49-F238E27FC236}">
                <a16:creationId xmlns:a16="http://schemas.microsoft.com/office/drawing/2014/main" id="{B2DA1DD7-8E0C-DF8F-E978-613E8FD02BB0}"/>
              </a:ext>
            </a:extLst>
          </p:cNvPr>
          <p:cNvSpPr/>
          <p:nvPr/>
        </p:nvSpPr>
        <p:spPr>
          <a:xfrm>
            <a:off x="755576" y="3789040"/>
            <a:ext cx="7352034" cy="2448272"/>
          </a:xfrm>
          <a:prstGeom prst="rect">
            <a:avLst/>
          </a:prstGeom>
          <a:noFill/>
        </p:spPr>
        <p:txBody>
          <a:bodyPr wrap="square">
            <a:spAutoFit/>
          </a:bodyPr>
          <a:lstStyle/>
          <a:p>
            <a:endParaRPr lang="es-ES" sz="1400" b="1" dirty="0">
              <a:solidFill>
                <a:schemeClr val="accent6">
                  <a:lumMod val="50000"/>
                </a:schemeClr>
              </a:solidFill>
              <a:latin typeface="Century Gothic" panose="020B0502020202020204" pitchFamily="34" charset="0"/>
            </a:endParaRPr>
          </a:p>
        </p:txBody>
      </p:sp>
      <p:pic>
        <p:nvPicPr>
          <p:cNvPr id="2" name="Imagen 1">
            <a:extLst>
              <a:ext uri="{FF2B5EF4-FFF2-40B4-BE49-F238E27FC236}">
                <a16:creationId xmlns:a16="http://schemas.microsoft.com/office/drawing/2014/main" id="{E109A776-C873-FDF8-6E2E-FCFF4C43DE2D}"/>
              </a:ext>
            </a:extLst>
          </p:cNvPr>
          <p:cNvPicPr>
            <a:picLocks noChangeAspect="1"/>
          </p:cNvPicPr>
          <p:nvPr/>
        </p:nvPicPr>
        <p:blipFill>
          <a:blip r:embed="rId2"/>
          <a:stretch>
            <a:fillRect/>
          </a:stretch>
        </p:blipFill>
        <p:spPr>
          <a:xfrm>
            <a:off x="6560120" y="5602718"/>
            <a:ext cx="1835055" cy="1036410"/>
          </a:xfrm>
          <a:prstGeom prst="rect">
            <a:avLst/>
          </a:prstGeom>
        </p:spPr>
      </p:pic>
      <p:sp>
        <p:nvSpPr>
          <p:cNvPr id="7" name="5 Rectángulo">
            <a:extLst>
              <a:ext uri="{FF2B5EF4-FFF2-40B4-BE49-F238E27FC236}">
                <a16:creationId xmlns:a16="http://schemas.microsoft.com/office/drawing/2014/main" id="{52B6631C-D9F7-6A8E-AB69-9A2DB6E86F93}"/>
              </a:ext>
            </a:extLst>
          </p:cNvPr>
          <p:cNvSpPr/>
          <p:nvPr/>
        </p:nvSpPr>
        <p:spPr>
          <a:xfrm>
            <a:off x="510573" y="1531803"/>
            <a:ext cx="8122847" cy="3970318"/>
          </a:xfrm>
          <a:prstGeom prst="rect">
            <a:avLst/>
          </a:prstGeom>
          <a:solidFill>
            <a:schemeClr val="accent6">
              <a:lumMod val="20000"/>
              <a:lumOff val="80000"/>
            </a:schemeClr>
          </a:solidFill>
        </p:spPr>
        <p:txBody>
          <a:bodyPr wrap="square">
            <a:spAutoFit/>
          </a:bodyPr>
          <a:lstStyle/>
          <a:p>
            <a:pPr marL="742950" lvl="1" indent="-285750" algn="just">
              <a:buClr>
                <a:schemeClr val="accent4">
                  <a:lumMod val="50000"/>
                </a:schemeClr>
              </a:buClr>
              <a:buFontTx/>
              <a:buChar char="-"/>
            </a:pPr>
            <a:r>
              <a:rPr lang="es-ES" sz="1800" kern="0" dirty="0">
                <a:effectLst/>
                <a:latin typeface="Arial" panose="020B0604020202020204" pitchFamily="34" charset="0"/>
                <a:ea typeface="Times New Roman" panose="02020603050405020304" pitchFamily="18" charset="0"/>
              </a:rPr>
              <a:t>25% </a:t>
            </a:r>
            <a:r>
              <a:rPr lang="es-ES" kern="0" dirty="0">
                <a:latin typeface="Arial" panose="020B0604020202020204" pitchFamily="34" charset="0"/>
                <a:ea typeface="Times New Roman" panose="02020603050405020304" pitchFamily="18" charset="0"/>
              </a:rPr>
              <a:t>de la dotación económica.</a:t>
            </a:r>
          </a:p>
          <a:p>
            <a:pPr lvl="1" algn="just">
              <a:buClr>
                <a:schemeClr val="accent4">
                  <a:lumMod val="50000"/>
                </a:schemeClr>
              </a:buClr>
            </a:pPr>
            <a:endParaRPr lang="es-ES" kern="0" dirty="0">
              <a:latin typeface="Arial" panose="020B0604020202020204" pitchFamily="34" charset="0"/>
              <a:ea typeface="Times New Roman" panose="02020603050405020304" pitchFamily="18" charset="0"/>
            </a:endParaRPr>
          </a:p>
          <a:p>
            <a:pPr marL="742950" lvl="1" indent="-285750" algn="just">
              <a:buClr>
                <a:schemeClr val="accent4">
                  <a:lumMod val="50000"/>
                </a:schemeClr>
              </a:buClr>
              <a:buFontTx/>
              <a:buChar char="-"/>
            </a:pPr>
            <a:r>
              <a:rPr lang="es-ES" sz="1800" kern="0" dirty="0">
                <a:effectLst/>
                <a:latin typeface="Arial" panose="020B0604020202020204" pitchFamily="34" charset="0"/>
                <a:ea typeface="Times New Roman" panose="02020603050405020304" pitchFamily="18" charset="0"/>
              </a:rPr>
              <a:t>El Grupo de Acción local podrá solicitar el </a:t>
            </a:r>
            <a:r>
              <a:rPr lang="es-ES" sz="1800" b="1" kern="0" dirty="0">
                <a:effectLst/>
                <a:latin typeface="Arial" panose="020B0604020202020204" pitchFamily="34" charset="0"/>
                <a:ea typeface="Times New Roman" panose="02020603050405020304" pitchFamily="18" charset="0"/>
              </a:rPr>
              <a:t>anticipo</a:t>
            </a:r>
            <a:r>
              <a:rPr lang="es-ES" sz="1800" kern="0" dirty="0">
                <a:effectLst/>
                <a:latin typeface="Arial" panose="020B0604020202020204" pitchFamily="34" charset="0"/>
                <a:ea typeface="Times New Roman" panose="02020603050405020304" pitchFamily="18" charset="0"/>
              </a:rPr>
              <a:t> del 50% de los importes asignados.</a:t>
            </a:r>
          </a:p>
          <a:p>
            <a:pPr lvl="1" algn="just">
              <a:buClr>
                <a:schemeClr val="accent4">
                  <a:lumMod val="50000"/>
                </a:schemeClr>
              </a:buClr>
            </a:pPr>
            <a:endParaRPr lang="es-ES" sz="1800" kern="0" dirty="0">
              <a:effectLst/>
              <a:latin typeface="Arial" panose="020B0604020202020204" pitchFamily="34" charset="0"/>
              <a:ea typeface="Times New Roman" panose="02020603050405020304" pitchFamily="18" charset="0"/>
            </a:endParaRPr>
          </a:p>
          <a:p>
            <a:pPr marL="742950" lvl="1" indent="-285750" algn="just">
              <a:buClr>
                <a:schemeClr val="accent4">
                  <a:lumMod val="50000"/>
                </a:schemeClr>
              </a:buClr>
              <a:buFontTx/>
              <a:buChar char="-"/>
            </a:pPr>
            <a:r>
              <a:rPr lang="es-ES" sz="1800" kern="0" dirty="0">
                <a:effectLst/>
                <a:latin typeface="Arial" panose="020B0604020202020204" pitchFamily="34" charset="0"/>
                <a:ea typeface="Times New Roman" panose="02020603050405020304" pitchFamily="18" charset="0"/>
              </a:rPr>
              <a:t>Gastos elegibles:</a:t>
            </a:r>
          </a:p>
          <a:p>
            <a:pPr lvl="2" algn="just">
              <a:buClr>
                <a:schemeClr val="accent4">
                  <a:lumMod val="50000"/>
                </a:schemeClr>
              </a:buClr>
            </a:pPr>
            <a:r>
              <a:rPr lang="es-ES" kern="0" dirty="0">
                <a:effectLst/>
                <a:latin typeface="Arial" panose="020B0604020202020204" pitchFamily="34" charset="0"/>
                <a:ea typeface="Times New Roman" panose="02020603050405020304" pitchFamily="18" charset="0"/>
              </a:rPr>
              <a:t>• Gastos de </a:t>
            </a:r>
            <a:r>
              <a:rPr lang="es-ES" b="1" kern="0" dirty="0">
                <a:effectLst/>
                <a:latin typeface="Arial" panose="020B0604020202020204" pitchFamily="34" charset="0"/>
                <a:ea typeface="Times New Roman" panose="02020603050405020304" pitchFamily="18" charset="0"/>
              </a:rPr>
              <a:t>bienes corrientes y servicios </a:t>
            </a:r>
            <a:r>
              <a:rPr lang="es-ES" kern="0" dirty="0">
                <a:effectLst/>
                <a:latin typeface="Arial" panose="020B0604020202020204" pitchFamily="34" charset="0"/>
                <a:ea typeface="Times New Roman" panose="02020603050405020304" pitchFamily="18" charset="0"/>
              </a:rPr>
              <a:t>(suministros externos).</a:t>
            </a:r>
          </a:p>
          <a:p>
            <a:pPr lvl="2" algn="just">
              <a:buClr>
                <a:schemeClr val="accent4">
                  <a:lumMod val="50000"/>
                </a:schemeClr>
              </a:buClr>
            </a:pPr>
            <a:r>
              <a:rPr lang="es-ES" kern="0" dirty="0">
                <a:effectLst/>
                <a:latin typeface="Arial" panose="020B0604020202020204" pitchFamily="34" charset="0"/>
                <a:ea typeface="Times New Roman" panose="02020603050405020304" pitchFamily="18" charset="0"/>
              </a:rPr>
              <a:t>• Costes de </a:t>
            </a:r>
            <a:r>
              <a:rPr lang="es-ES" b="1" kern="0" dirty="0">
                <a:effectLst/>
                <a:latin typeface="Arial" panose="020B0604020202020204" pitchFamily="34" charset="0"/>
                <a:ea typeface="Times New Roman" panose="02020603050405020304" pitchFamily="18" charset="0"/>
              </a:rPr>
              <a:t>servicios externos</a:t>
            </a:r>
            <a:r>
              <a:rPr lang="es-ES" kern="0" dirty="0">
                <a:effectLst/>
                <a:latin typeface="Arial" panose="020B0604020202020204" pitchFamily="34" charset="0"/>
                <a:ea typeface="Times New Roman" panose="02020603050405020304" pitchFamily="18" charset="0"/>
              </a:rPr>
              <a:t>.</a:t>
            </a:r>
          </a:p>
          <a:p>
            <a:pPr lvl="2" algn="just">
              <a:buClr>
                <a:schemeClr val="accent4">
                  <a:lumMod val="50000"/>
                </a:schemeClr>
              </a:buClr>
            </a:pPr>
            <a:r>
              <a:rPr lang="es-ES" kern="0" dirty="0">
                <a:effectLst/>
                <a:latin typeface="Arial" panose="020B0604020202020204" pitchFamily="34" charset="0"/>
                <a:ea typeface="Times New Roman" panose="02020603050405020304" pitchFamily="18" charset="0"/>
              </a:rPr>
              <a:t>• Gastos de </a:t>
            </a:r>
            <a:r>
              <a:rPr lang="es-ES" b="1" kern="0" dirty="0">
                <a:effectLst/>
                <a:latin typeface="Arial" panose="020B0604020202020204" pitchFamily="34" charset="0"/>
                <a:ea typeface="Times New Roman" panose="02020603050405020304" pitchFamily="18" charset="0"/>
              </a:rPr>
              <a:t>asistencias técnicas y asesorías externas</a:t>
            </a:r>
            <a:r>
              <a:rPr lang="es-ES" kern="0" dirty="0">
                <a:effectLst/>
                <a:latin typeface="Arial" panose="020B0604020202020204" pitchFamily="34" charset="0"/>
                <a:ea typeface="Times New Roman" panose="02020603050405020304" pitchFamily="18" charset="0"/>
              </a:rPr>
              <a:t>: de carácter laboral, fiscal, contable, jurídica, financiera y de auditoría del grupo, necesarias para una adecuada ejecución del programa de desarrollo.</a:t>
            </a:r>
          </a:p>
          <a:p>
            <a:pPr lvl="2" algn="just">
              <a:buClr>
                <a:schemeClr val="accent4">
                  <a:lumMod val="50000"/>
                </a:schemeClr>
              </a:buClr>
            </a:pPr>
            <a:r>
              <a:rPr lang="es-ES" kern="0" dirty="0">
                <a:effectLst/>
                <a:latin typeface="Arial" panose="020B0604020202020204" pitchFamily="34" charset="0"/>
                <a:ea typeface="Times New Roman" panose="02020603050405020304" pitchFamily="18" charset="0"/>
              </a:rPr>
              <a:t>• Gastos de </a:t>
            </a:r>
            <a:r>
              <a:rPr lang="es-ES" b="1" kern="0" dirty="0">
                <a:effectLst/>
                <a:latin typeface="Arial" panose="020B0604020202020204" pitchFamily="34" charset="0"/>
                <a:ea typeface="Times New Roman" panose="02020603050405020304" pitchFamily="18" charset="0"/>
              </a:rPr>
              <a:t>equipamiento, mobiliario de oficina y medios de transporte</a:t>
            </a:r>
            <a:r>
              <a:rPr lang="es-ES" kern="0" dirty="0">
                <a:effectLst/>
                <a:latin typeface="Arial" panose="020B0604020202020204" pitchFamily="34" charset="0"/>
                <a:ea typeface="Times New Roman" panose="02020603050405020304" pitchFamily="18" charset="0"/>
              </a:rPr>
              <a:t>. </a:t>
            </a:r>
          </a:p>
        </p:txBody>
      </p:sp>
    </p:spTree>
    <p:extLst>
      <p:ext uri="{BB962C8B-B14F-4D97-AF65-F5344CB8AC3E}">
        <p14:creationId xmlns:p14="http://schemas.microsoft.com/office/powerpoint/2010/main" val="144372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9BC14-7377-AF21-26FE-C42B6B5482BE}"/>
            </a:ext>
          </a:extLst>
        </p:cNvPr>
        <p:cNvGrpSpPr/>
        <p:nvPr/>
      </p:nvGrpSpPr>
      <p:grpSpPr>
        <a:xfrm>
          <a:off x="0" y="0"/>
          <a:ext cx="0" cy="0"/>
          <a:chOff x="0" y="0"/>
          <a:chExt cx="0" cy="0"/>
        </a:xfrm>
      </p:grpSpPr>
      <p:sp>
        <p:nvSpPr>
          <p:cNvPr id="3" name="2 Rectángulo">
            <a:extLst>
              <a:ext uri="{FF2B5EF4-FFF2-40B4-BE49-F238E27FC236}">
                <a16:creationId xmlns:a16="http://schemas.microsoft.com/office/drawing/2014/main" id="{E5D1574B-98FE-5E58-60B9-ACD20B763D2B}"/>
              </a:ext>
            </a:extLst>
          </p:cNvPr>
          <p:cNvSpPr/>
          <p:nvPr/>
        </p:nvSpPr>
        <p:spPr>
          <a:xfrm>
            <a:off x="4427984" y="116632"/>
            <a:ext cx="4464496" cy="1292662"/>
          </a:xfrm>
          <a:prstGeom prst="rect">
            <a:avLst/>
          </a:prstGeom>
        </p:spPr>
        <p:txBody>
          <a:bodyPr wrap="square">
            <a:spAutoFit/>
          </a:bodyPr>
          <a:lstStyle/>
          <a:p>
            <a:pPr algn="r">
              <a:defRPr/>
            </a:pPr>
            <a:r>
              <a:rPr lang="es-ES" sz="5400" spc="600" dirty="0">
                <a:solidFill>
                  <a:schemeClr val="accent6">
                    <a:lumMod val="75000"/>
                  </a:schemeClr>
                </a:solidFill>
                <a:latin typeface="Century Gothic" pitchFamily="34" charset="0"/>
              </a:rPr>
              <a:t>5 </a:t>
            </a:r>
            <a:r>
              <a:rPr lang="es-ES" sz="2400" spc="600" dirty="0">
                <a:solidFill>
                  <a:schemeClr val="accent6">
                    <a:lumMod val="75000"/>
                  </a:schemeClr>
                </a:solidFill>
                <a:latin typeface="Century Gothic" pitchFamily="34" charset="0"/>
              </a:rPr>
              <a:t>LEADER</a:t>
            </a:r>
          </a:p>
          <a:p>
            <a:pPr algn="r">
              <a:defRPr/>
            </a:pPr>
            <a:r>
              <a:rPr lang="es-ES" sz="2400" spc="600" dirty="0">
                <a:solidFill>
                  <a:schemeClr val="accent6">
                    <a:lumMod val="75000"/>
                  </a:schemeClr>
                </a:solidFill>
                <a:latin typeface="Century Gothic" pitchFamily="34" charset="0"/>
              </a:rPr>
              <a:t>2023-2027</a:t>
            </a:r>
            <a:endParaRPr lang="es-ES" sz="1400" spc="600" dirty="0">
              <a:solidFill>
                <a:schemeClr val="accent6">
                  <a:lumMod val="75000"/>
                </a:schemeClr>
              </a:solidFill>
              <a:latin typeface="Century Gothic" pitchFamily="34" charset="0"/>
            </a:endParaRPr>
          </a:p>
        </p:txBody>
      </p:sp>
      <p:sp>
        <p:nvSpPr>
          <p:cNvPr id="5" name="4 Rectángulo">
            <a:extLst>
              <a:ext uri="{FF2B5EF4-FFF2-40B4-BE49-F238E27FC236}">
                <a16:creationId xmlns:a16="http://schemas.microsoft.com/office/drawing/2014/main" id="{CCD27957-7458-2453-8B50-C504605B35E4}"/>
              </a:ext>
            </a:extLst>
          </p:cNvPr>
          <p:cNvSpPr/>
          <p:nvPr/>
        </p:nvSpPr>
        <p:spPr>
          <a:xfrm>
            <a:off x="510576" y="1006843"/>
            <a:ext cx="7920879" cy="461665"/>
          </a:xfrm>
          <a:prstGeom prst="rect">
            <a:avLst/>
          </a:prstGeom>
        </p:spPr>
        <p:txBody>
          <a:bodyPr wrap="square">
            <a:spAutoFit/>
          </a:bodyPr>
          <a:lstStyle/>
          <a:p>
            <a:pPr algn="just"/>
            <a:r>
              <a:rPr lang="es-ES" sz="2400" b="1" dirty="0">
                <a:solidFill>
                  <a:schemeClr val="accent6">
                    <a:lumMod val="50000"/>
                  </a:schemeClr>
                </a:solidFill>
                <a:latin typeface="Century Gothic" panose="020B0502020202020204" pitchFamily="34" charset="0"/>
              </a:rPr>
              <a:t>GASTOS DE FUNCIONAMIENTO</a:t>
            </a:r>
          </a:p>
        </p:txBody>
      </p:sp>
      <p:sp>
        <p:nvSpPr>
          <p:cNvPr id="6" name="5 Rectángulo">
            <a:extLst>
              <a:ext uri="{FF2B5EF4-FFF2-40B4-BE49-F238E27FC236}">
                <a16:creationId xmlns:a16="http://schemas.microsoft.com/office/drawing/2014/main" id="{B2DA1DD7-8E0C-DF8F-E978-613E8FD02BB0}"/>
              </a:ext>
            </a:extLst>
          </p:cNvPr>
          <p:cNvSpPr/>
          <p:nvPr/>
        </p:nvSpPr>
        <p:spPr>
          <a:xfrm>
            <a:off x="755576" y="3789040"/>
            <a:ext cx="7352034" cy="2448272"/>
          </a:xfrm>
          <a:prstGeom prst="rect">
            <a:avLst/>
          </a:prstGeom>
          <a:noFill/>
        </p:spPr>
        <p:txBody>
          <a:bodyPr wrap="square">
            <a:spAutoFit/>
          </a:bodyPr>
          <a:lstStyle/>
          <a:p>
            <a:endParaRPr lang="es-ES" sz="1400" b="1" dirty="0">
              <a:solidFill>
                <a:schemeClr val="accent6">
                  <a:lumMod val="50000"/>
                </a:schemeClr>
              </a:solidFill>
              <a:latin typeface="Century Gothic" panose="020B0502020202020204" pitchFamily="34" charset="0"/>
            </a:endParaRPr>
          </a:p>
        </p:txBody>
      </p:sp>
      <p:sp>
        <p:nvSpPr>
          <p:cNvPr id="7" name="5 Rectángulo">
            <a:extLst>
              <a:ext uri="{FF2B5EF4-FFF2-40B4-BE49-F238E27FC236}">
                <a16:creationId xmlns:a16="http://schemas.microsoft.com/office/drawing/2014/main" id="{52B6631C-D9F7-6A8E-AB69-9A2DB6E86F93}"/>
              </a:ext>
            </a:extLst>
          </p:cNvPr>
          <p:cNvSpPr/>
          <p:nvPr/>
        </p:nvSpPr>
        <p:spPr>
          <a:xfrm>
            <a:off x="510576" y="1712997"/>
            <a:ext cx="8122847" cy="4524315"/>
          </a:xfrm>
          <a:prstGeom prst="rect">
            <a:avLst/>
          </a:prstGeom>
          <a:solidFill>
            <a:schemeClr val="accent6">
              <a:lumMod val="20000"/>
              <a:lumOff val="80000"/>
            </a:schemeClr>
          </a:solidFill>
        </p:spPr>
        <p:txBody>
          <a:bodyPr wrap="square">
            <a:spAutoFit/>
          </a:bodyPr>
          <a:lstStyle/>
          <a:p>
            <a:pPr lvl="1" algn="just">
              <a:buClr>
                <a:schemeClr val="accent4">
                  <a:lumMod val="50000"/>
                </a:schemeClr>
              </a:buClr>
            </a:pPr>
            <a:r>
              <a:rPr lang="es-ES" kern="0" dirty="0">
                <a:effectLst/>
                <a:latin typeface="Arial" panose="020B0604020202020204" pitchFamily="34" charset="0"/>
                <a:ea typeface="Times New Roman" panose="02020603050405020304" pitchFamily="18" charset="0"/>
              </a:rPr>
              <a:t>Más </a:t>
            </a:r>
            <a:r>
              <a:rPr lang="es-ES" kern="0" dirty="0">
                <a:latin typeface="Arial" panose="020B0604020202020204" pitchFamily="34" charset="0"/>
                <a:ea typeface="Times New Roman" panose="02020603050405020304" pitchFamily="18" charset="0"/>
              </a:rPr>
              <a:t>g</a:t>
            </a:r>
            <a:r>
              <a:rPr lang="es-ES" kern="0" dirty="0">
                <a:effectLst/>
                <a:latin typeface="Arial" panose="020B0604020202020204" pitchFamily="34" charset="0"/>
                <a:ea typeface="Times New Roman" panose="02020603050405020304" pitchFamily="18" charset="0"/>
              </a:rPr>
              <a:t>astos elegibles:</a:t>
            </a:r>
          </a:p>
          <a:p>
            <a:pPr lvl="2" algn="just">
              <a:buClr>
                <a:schemeClr val="accent4">
                  <a:lumMod val="50000"/>
                </a:schemeClr>
              </a:buClr>
            </a:pPr>
            <a:r>
              <a:rPr lang="es-ES" kern="0" dirty="0">
                <a:effectLst/>
                <a:latin typeface="Arial" panose="020B0604020202020204" pitchFamily="34" charset="0"/>
                <a:ea typeface="Times New Roman" panose="02020603050405020304" pitchFamily="18" charset="0"/>
              </a:rPr>
              <a:t>• Costes de </a:t>
            </a:r>
            <a:r>
              <a:rPr lang="es-ES" b="1" kern="0" dirty="0">
                <a:effectLst/>
                <a:latin typeface="Arial" panose="020B0604020202020204" pitchFamily="34" charset="0"/>
                <a:ea typeface="Times New Roman" panose="02020603050405020304" pitchFamily="18" charset="0"/>
              </a:rPr>
              <a:t>personal</a:t>
            </a:r>
            <a:r>
              <a:rPr lang="es-ES" kern="0" dirty="0">
                <a:effectLst/>
                <a:latin typeface="Arial" panose="020B0604020202020204" pitchFamily="34" charset="0"/>
                <a:ea typeface="Times New Roman" panose="02020603050405020304" pitchFamily="18" charset="0"/>
              </a:rPr>
              <a:t>.</a:t>
            </a:r>
          </a:p>
          <a:p>
            <a:pPr lvl="2" algn="just">
              <a:buClr>
                <a:schemeClr val="accent4">
                  <a:lumMod val="50000"/>
                </a:schemeClr>
              </a:buClr>
            </a:pPr>
            <a:r>
              <a:rPr lang="es-ES" kern="0" dirty="0">
                <a:effectLst/>
                <a:latin typeface="Arial" panose="020B0604020202020204" pitchFamily="34" charset="0"/>
                <a:ea typeface="Times New Roman" panose="02020603050405020304" pitchFamily="18" charset="0"/>
              </a:rPr>
              <a:t>• Gastos de </a:t>
            </a:r>
            <a:r>
              <a:rPr lang="es-ES" b="1" kern="0" dirty="0">
                <a:effectLst/>
                <a:latin typeface="Arial" panose="020B0604020202020204" pitchFamily="34" charset="0"/>
                <a:ea typeface="Times New Roman" panose="02020603050405020304" pitchFamily="18" charset="0"/>
              </a:rPr>
              <a:t>desplazamiento, manutención y alojamiento</a:t>
            </a:r>
            <a:r>
              <a:rPr lang="es-ES" kern="0" dirty="0">
                <a:effectLst/>
                <a:latin typeface="Arial" panose="020B0604020202020204" pitchFamily="34" charset="0"/>
                <a:ea typeface="Times New Roman" panose="02020603050405020304" pitchFamily="18" charset="0"/>
              </a:rPr>
              <a:t>.</a:t>
            </a:r>
          </a:p>
          <a:p>
            <a:pPr lvl="2" algn="just">
              <a:buClr>
                <a:schemeClr val="accent4">
                  <a:lumMod val="50000"/>
                </a:schemeClr>
              </a:buClr>
            </a:pPr>
            <a:r>
              <a:rPr lang="es-ES" kern="0" dirty="0">
                <a:effectLst/>
                <a:latin typeface="Arial" panose="020B0604020202020204" pitchFamily="34" charset="0"/>
                <a:ea typeface="Times New Roman" panose="02020603050405020304" pitchFamily="18" charset="0"/>
              </a:rPr>
              <a:t>• Los gastos relacionados con la </a:t>
            </a:r>
            <a:r>
              <a:rPr lang="es-ES" b="1" kern="0" dirty="0">
                <a:effectLst/>
                <a:latin typeface="Arial" panose="020B0604020202020204" pitchFamily="34" charset="0"/>
                <a:ea typeface="Times New Roman" panose="02020603050405020304" pitchFamily="18" charset="0"/>
              </a:rPr>
              <a:t>asistencia a las reuniones </a:t>
            </a:r>
            <a:r>
              <a:rPr lang="es-ES" kern="0" dirty="0">
                <a:effectLst/>
                <a:latin typeface="Arial" panose="020B0604020202020204" pitchFamily="34" charset="0"/>
                <a:ea typeface="Times New Roman" panose="02020603050405020304" pitchFamily="18" charset="0"/>
              </a:rPr>
              <a:t>(o similar) de los órganos de decisión del GAL.</a:t>
            </a:r>
          </a:p>
          <a:p>
            <a:pPr lvl="2" algn="just">
              <a:buClr>
                <a:schemeClr val="accent4">
                  <a:lumMod val="50000"/>
                </a:schemeClr>
              </a:buClr>
            </a:pPr>
            <a:r>
              <a:rPr lang="es-ES" kern="0" dirty="0">
                <a:effectLst/>
                <a:latin typeface="Arial" panose="020B0604020202020204" pitchFamily="34" charset="0"/>
                <a:ea typeface="Times New Roman" panose="02020603050405020304" pitchFamily="18" charset="0"/>
              </a:rPr>
              <a:t>• Los gastos correspondientes a la entidad pública designada como </a:t>
            </a:r>
            <a:r>
              <a:rPr lang="es-ES" b="1" kern="0" dirty="0">
                <a:effectLst/>
                <a:latin typeface="Arial" panose="020B0604020202020204" pitchFamily="34" charset="0"/>
                <a:ea typeface="Times New Roman" panose="02020603050405020304" pitchFamily="18" charset="0"/>
              </a:rPr>
              <a:t>responsable administrativa y financiera</a:t>
            </a:r>
            <a:r>
              <a:rPr lang="es-ES" kern="0" dirty="0">
                <a:effectLst/>
                <a:latin typeface="Arial" panose="020B0604020202020204" pitchFamily="34" charset="0"/>
                <a:ea typeface="Times New Roman" panose="02020603050405020304" pitchFamily="18" charset="0"/>
              </a:rPr>
              <a:t>.</a:t>
            </a:r>
          </a:p>
          <a:p>
            <a:pPr lvl="2" algn="just">
              <a:buClr>
                <a:schemeClr val="accent4">
                  <a:lumMod val="50000"/>
                </a:schemeClr>
              </a:buClr>
            </a:pPr>
            <a:r>
              <a:rPr lang="es-ES" kern="0" dirty="0">
                <a:effectLst/>
                <a:latin typeface="Arial" panose="020B0604020202020204" pitchFamily="34" charset="0"/>
                <a:ea typeface="Times New Roman" panose="02020603050405020304" pitchFamily="18" charset="0"/>
              </a:rPr>
              <a:t>•</a:t>
            </a:r>
            <a:r>
              <a:rPr lang="es-ES" kern="0" dirty="0">
                <a:latin typeface="Arial" panose="020B0604020202020204" pitchFamily="34" charset="0"/>
                <a:ea typeface="Times New Roman" panose="02020603050405020304" pitchFamily="18" charset="0"/>
              </a:rPr>
              <a:t> </a:t>
            </a:r>
            <a:r>
              <a:rPr lang="es-ES" kern="0" dirty="0">
                <a:effectLst/>
                <a:latin typeface="Arial" panose="020B0604020202020204" pitchFamily="34" charset="0"/>
                <a:ea typeface="Times New Roman" panose="02020603050405020304" pitchFamily="18" charset="0"/>
              </a:rPr>
              <a:t>Costes del </a:t>
            </a:r>
            <a:r>
              <a:rPr lang="es-ES" b="1" kern="0" dirty="0">
                <a:effectLst/>
                <a:latin typeface="Arial" panose="020B0604020202020204" pitchFamily="34" charset="0"/>
                <a:ea typeface="Times New Roman" panose="02020603050405020304" pitchFamily="18" charset="0"/>
              </a:rPr>
              <a:t>aval bancario</a:t>
            </a:r>
            <a:r>
              <a:rPr lang="es-ES" kern="0" dirty="0">
                <a:effectLst/>
                <a:latin typeface="Arial" panose="020B0604020202020204" pitchFamily="34" charset="0"/>
                <a:ea typeface="Times New Roman" panose="02020603050405020304" pitchFamily="18" charset="0"/>
              </a:rPr>
              <a:t>, asociados a operaciones de anticipo de las dotaciones públicas asignadas al programa.</a:t>
            </a:r>
          </a:p>
          <a:p>
            <a:pPr lvl="2" algn="just">
              <a:buClr>
                <a:schemeClr val="accent4">
                  <a:lumMod val="50000"/>
                </a:schemeClr>
              </a:buClr>
            </a:pPr>
            <a:r>
              <a:rPr lang="es-ES" kern="0" dirty="0">
                <a:effectLst/>
                <a:latin typeface="Arial" panose="020B0604020202020204" pitchFamily="34" charset="0"/>
                <a:ea typeface="Times New Roman" panose="02020603050405020304" pitchFamily="18" charset="0"/>
              </a:rPr>
              <a:t>• Los gastos motivados por la </a:t>
            </a:r>
            <a:r>
              <a:rPr lang="es-ES" b="1" kern="0" dirty="0">
                <a:effectLst/>
                <a:latin typeface="Arial" panose="020B0604020202020204" pitchFamily="34" charset="0"/>
                <a:ea typeface="Times New Roman" panose="02020603050405020304" pitchFamily="18" charset="0"/>
              </a:rPr>
              <a:t>adhesión del GAL a asociaciones </a:t>
            </a:r>
            <a:r>
              <a:rPr lang="es-ES" kern="0" dirty="0">
                <a:effectLst/>
                <a:latin typeface="Arial" panose="020B0604020202020204" pitchFamily="34" charset="0"/>
                <a:ea typeface="Times New Roman" panose="02020603050405020304" pitchFamily="18" charset="0"/>
              </a:rPr>
              <a:t>representativas de ámbito regional y/o nacional. </a:t>
            </a:r>
          </a:p>
          <a:p>
            <a:pPr lvl="2" algn="just">
              <a:buClr>
                <a:schemeClr val="accent4">
                  <a:lumMod val="50000"/>
                </a:schemeClr>
              </a:buClr>
            </a:pPr>
            <a:r>
              <a:rPr lang="es-ES" kern="0" dirty="0">
                <a:effectLst/>
                <a:latin typeface="Arial" panose="020B0604020202020204" pitchFamily="34" charset="0"/>
                <a:ea typeface="Times New Roman" panose="02020603050405020304" pitchFamily="18" charset="0"/>
              </a:rPr>
              <a:t>• </a:t>
            </a:r>
            <a:r>
              <a:rPr lang="es-ES" b="1" kern="0" dirty="0">
                <a:effectLst/>
                <a:latin typeface="Arial" panose="020B0604020202020204" pitchFamily="34" charset="0"/>
                <a:ea typeface="Times New Roman" panose="02020603050405020304" pitchFamily="18" charset="0"/>
              </a:rPr>
              <a:t>Obra civil. Instalaciones y reformas necesarias</a:t>
            </a:r>
            <a:r>
              <a:rPr lang="es-ES" kern="0" dirty="0">
                <a:effectLst/>
                <a:latin typeface="Arial" panose="020B0604020202020204" pitchFamily="34" charset="0"/>
                <a:ea typeface="Times New Roman" panose="02020603050405020304" pitchFamily="18" charset="0"/>
              </a:rPr>
              <a:t>. </a:t>
            </a:r>
          </a:p>
          <a:p>
            <a:pPr lvl="2" algn="just">
              <a:buClr>
                <a:schemeClr val="accent4">
                  <a:lumMod val="50000"/>
                </a:schemeClr>
              </a:buClr>
            </a:pPr>
            <a:r>
              <a:rPr lang="es-ES" kern="0" dirty="0">
                <a:effectLst/>
                <a:latin typeface="Arial" panose="020B0604020202020204" pitchFamily="34" charset="0"/>
                <a:ea typeface="Times New Roman" panose="02020603050405020304" pitchFamily="18" charset="0"/>
              </a:rPr>
              <a:t>• Gastos relacionados con las publicaciones que se realicen en los </a:t>
            </a:r>
            <a:r>
              <a:rPr lang="es-ES" b="1" kern="0" dirty="0">
                <a:effectLst/>
                <a:latin typeface="Arial" panose="020B0604020202020204" pitchFamily="34" charset="0"/>
                <a:ea typeface="Times New Roman" panose="02020603050405020304" pitchFamily="18" charset="0"/>
              </a:rPr>
              <a:t>boletines oficiales </a:t>
            </a:r>
            <a:r>
              <a:rPr lang="es-ES" kern="0" dirty="0">
                <a:effectLst/>
                <a:latin typeface="Arial" panose="020B0604020202020204" pitchFamily="34" charset="0"/>
                <a:ea typeface="Times New Roman" panose="02020603050405020304" pitchFamily="18" charset="0"/>
              </a:rPr>
              <a:t>necesarios para la gestión de las ayudas.</a:t>
            </a:r>
          </a:p>
          <a:p>
            <a:pPr lvl="2" algn="just">
              <a:buClr>
                <a:schemeClr val="accent4">
                  <a:lumMod val="50000"/>
                </a:schemeClr>
              </a:buClr>
            </a:pPr>
            <a:r>
              <a:rPr lang="es-ES" kern="0" dirty="0">
                <a:effectLst/>
                <a:latin typeface="Arial" panose="020B0604020202020204" pitchFamily="34" charset="0"/>
                <a:ea typeface="Times New Roman" panose="02020603050405020304" pitchFamily="18" charset="0"/>
              </a:rPr>
              <a:t>• Otros gastos. </a:t>
            </a:r>
            <a:r>
              <a:rPr lang="es-ES" u="sng" kern="0" dirty="0">
                <a:effectLst/>
                <a:latin typeface="Arial" panose="020B0604020202020204" pitchFamily="34" charset="0"/>
                <a:ea typeface="Times New Roman" panose="02020603050405020304" pitchFamily="18" charset="0"/>
              </a:rPr>
              <a:t>Hasta un 10 % del presupuesto solicitado podrá destinarse financiar necesidades imprevistas que pudieran surgir</a:t>
            </a:r>
            <a:r>
              <a:rPr lang="es-ES" kern="0" dirty="0">
                <a:effectLst/>
                <a:latin typeface="Arial" panose="020B0604020202020204" pitchFamily="34" charset="0"/>
                <a:ea typeface="Times New Roman" panose="02020603050405020304" pitchFamily="18" charset="0"/>
              </a:rPr>
              <a:t>.</a:t>
            </a:r>
          </a:p>
        </p:txBody>
      </p:sp>
    </p:spTree>
    <p:extLst>
      <p:ext uri="{BB962C8B-B14F-4D97-AF65-F5344CB8AC3E}">
        <p14:creationId xmlns:p14="http://schemas.microsoft.com/office/powerpoint/2010/main" val="246513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Rectángulo"/>
          <p:cNvSpPr/>
          <p:nvPr/>
        </p:nvSpPr>
        <p:spPr>
          <a:xfrm>
            <a:off x="6156176" y="116632"/>
            <a:ext cx="2736304" cy="2400657"/>
          </a:xfrm>
          <a:prstGeom prst="rect">
            <a:avLst/>
          </a:prstGeom>
        </p:spPr>
        <p:txBody>
          <a:bodyPr wrap="square">
            <a:spAutoFit/>
          </a:bodyPr>
          <a:lstStyle/>
          <a:p>
            <a:pPr algn="r">
              <a:defRPr/>
            </a:pPr>
            <a:r>
              <a:rPr lang="es-ES" sz="5400" spc="600" dirty="0">
                <a:solidFill>
                  <a:schemeClr val="accent6">
                    <a:lumMod val="75000"/>
                  </a:schemeClr>
                </a:solidFill>
                <a:latin typeface="Century Gothic" pitchFamily="34" charset="0"/>
              </a:rPr>
              <a:t>2 </a:t>
            </a:r>
            <a:r>
              <a:rPr lang="es-ES" sz="2400" spc="600" dirty="0">
                <a:solidFill>
                  <a:schemeClr val="accent6">
                    <a:lumMod val="75000"/>
                  </a:schemeClr>
                </a:solidFill>
                <a:latin typeface="Century Gothic" pitchFamily="34" charset="0"/>
              </a:rPr>
              <a:t>Los Grupos de Acción Local</a:t>
            </a:r>
          </a:p>
          <a:p>
            <a:pPr algn="r">
              <a:defRPr/>
            </a:pPr>
            <a:r>
              <a:rPr lang="es-ES" sz="2400" spc="600" dirty="0">
                <a:solidFill>
                  <a:schemeClr val="accent6">
                    <a:lumMod val="75000"/>
                  </a:schemeClr>
                </a:solidFill>
                <a:latin typeface="Century Gothic" pitchFamily="34" charset="0"/>
              </a:rPr>
              <a:t>Extremeños</a:t>
            </a:r>
            <a:endParaRPr lang="es-ES" sz="1400" spc="600" dirty="0">
              <a:solidFill>
                <a:schemeClr val="accent6">
                  <a:lumMod val="75000"/>
                </a:schemeClr>
              </a:solidFill>
              <a:latin typeface="Century Gothic" pitchFamily="34" charset="0"/>
            </a:endParaRPr>
          </a:p>
        </p:txBody>
      </p:sp>
      <p:sp>
        <p:nvSpPr>
          <p:cNvPr id="13" name="12 CuadroTexto"/>
          <p:cNvSpPr txBox="1"/>
          <p:nvPr/>
        </p:nvSpPr>
        <p:spPr>
          <a:xfrm>
            <a:off x="5859396" y="3861048"/>
            <a:ext cx="2554176" cy="307777"/>
          </a:xfrm>
          <a:prstGeom prst="rect">
            <a:avLst/>
          </a:prstGeom>
          <a:noFill/>
          <a:ln w="6350">
            <a:solidFill>
              <a:schemeClr val="accent6">
                <a:lumMod val="50000"/>
              </a:schemeClr>
            </a:solid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sz="1400" b="1" dirty="0">
                <a:solidFill>
                  <a:schemeClr val="accent6">
                    <a:lumMod val="50000"/>
                  </a:schemeClr>
                </a:solidFill>
                <a:latin typeface="Century Gothic" pitchFamily="34" charset="0"/>
              </a:rPr>
              <a:t>24 Grupos de Acción Local</a:t>
            </a:r>
          </a:p>
        </p:txBody>
      </p:sp>
      <p:sp>
        <p:nvSpPr>
          <p:cNvPr id="15" name="14 CuadroTexto"/>
          <p:cNvSpPr txBox="1"/>
          <p:nvPr/>
        </p:nvSpPr>
        <p:spPr>
          <a:xfrm>
            <a:off x="5859396" y="4437112"/>
            <a:ext cx="2554176" cy="307777"/>
          </a:xfrm>
          <a:prstGeom prst="rect">
            <a:avLst/>
          </a:prstGeom>
          <a:noFill/>
          <a:ln w="6350">
            <a:solidFill>
              <a:schemeClr val="accent6">
                <a:lumMod val="50000"/>
              </a:schemeClr>
            </a:solid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sz="1400" dirty="0">
                <a:solidFill>
                  <a:schemeClr val="accent6">
                    <a:lumMod val="50000"/>
                  </a:schemeClr>
                </a:solidFill>
                <a:latin typeface="Century Gothic" pitchFamily="34" charset="0"/>
              </a:rPr>
              <a:t>FEADER 2023-2027</a:t>
            </a:r>
          </a:p>
        </p:txBody>
      </p:sp>
      <p:pic>
        <p:nvPicPr>
          <p:cNvPr id="2" name="Imagen 1">
            <a:extLst>
              <a:ext uri="{FF2B5EF4-FFF2-40B4-BE49-F238E27FC236}">
                <a16:creationId xmlns:a16="http://schemas.microsoft.com/office/drawing/2014/main" id="{51D745BE-BF61-EE01-92A6-A5B055E249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800" y="547306"/>
            <a:ext cx="5013771" cy="5762013"/>
          </a:xfrm>
          <a:prstGeom prst="rect">
            <a:avLst/>
          </a:prstGeom>
        </p:spPr>
      </p:pic>
      <p:pic>
        <p:nvPicPr>
          <p:cNvPr id="4" name="Imagen 3">
            <a:extLst>
              <a:ext uri="{FF2B5EF4-FFF2-40B4-BE49-F238E27FC236}">
                <a16:creationId xmlns:a16="http://schemas.microsoft.com/office/drawing/2014/main" id="{84965007-621A-8B2D-4C09-0008DE045167}"/>
              </a:ext>
            </a:extLst>
          </p:cNvPr>
          <p:cNvPicPr>
            <a:picLocks noChangeAspect="1"/>
          </p:cNvPicPr>
          <p:nvPr/>
        </p:nvPicPr>
        <p:blipFill>
          <a:blip r:embed="rId3"/>
          <a:stretch>
            <a:fillRect/>
          </a:stretch>
        </p:blipFill>
        <p:spPr>
          <a:xfrm>
            <a:off x="6606800" y="5381193"/>
            <a:ext cx="1835055" cy="1036410"/>
          </a:xfrm>
          <a:prstGeom prst="rect">
            <a:avLst/>
          </a:prstGeom>
        </p:spPr>
      </p:pic>
    </p:spTree>
    <p:extLst>
      <p:ext uri="{BB962C8B-B14F-4D97-AF65-F5344CB8AC3E}">
        <p14:creationId xmlns:p14="http://schemas.microsoft.com/office/powerpoint/2010/main" val="14689660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9BC14-7377-AF21-26FE-C42B6B5482BE}"/>
            </a:ext>
          </a:extLst>
        </p:cNvPr>
        <p:cNvGrpSpPr/>
        <p:nvPr/>
      </p:nvGrpSpPr>
      <p:grpSpPr>
        <a:xfrm>
          <a:off x="0" y="0"/>
          <a:ext cx="0" cy="0"/>
          <a:chOff x="0" y="0"/>
          <a:chExt cx="0" cy="0"/>
        </a:xfrm>
      </p:grpSpPr>
      <p:sp>
        <p:nvSpPr>
          <p:cNvPr id="3" name="2 Rectángulo">
            <a:extLst>
              <a:ext uri="{FF2B5EF4-FFF2-40B4-BE49-F238E27FC236}">
                <a16:creationId xmlns:a16="http://schemas.microsoft.com/office/drawing/2014/main" id="{E5D1574B-98FE-5E58-60B9-ACD20B763D2B}"/>
              </a:ext>
            </a:extLst>
          </p:cNvPr>
          <p:cNvSpPr/>
          <p:nvPr/>
        </p:nvSpPr>
        <p:spPr>
          <a:xfrm>
            <a:off x="4427984" y="116632"/>
            <a:ext cx="4464496" cy="1661993"/>
          </a:xfrm>
          <a:prstGeom prst="rect">
            <a:avLst/>
          </a:prstGeom>
        </p:spPr>
        <p:txBody>
          <a:bodyPr wrap="square">
            <a:spAutoFit/>
          </a:bodyPr>
          <a:lstStyle/>
          <a:p>
            <a:pPr algn="r">
              <a:defRPr/>
            </a:pPr>
            <a:r>
              <a:rPr lang="es-ES" sz="5400" spc="600" dirty="0">
                <a:solidFill>
                  <a:schemeClr val="accent6">
                    <a:lumMod val="75000"/>
                  </a:schemeClr>
                </a:solidFill>
                <a:latin typeface="Century Gothic" pitchFamily="34" charset="0"/>
              </a:rPr>
              <a:t>6 </a:t>
            </a:r>
            <a:r>
              <a:rPr lang="es-ES" sz="2400" spc="600" dirty="0">
                <a:solidFill>
                  <a:schemeClr val="accent6">
                    <a:lumMod val="75000"/>
                  </a:schemeClr>
                </a:solidFill>
                <a:latin typeface="Century Gothic" pitchFamily="34" charset="0"/>
              </a:rPr>
              <a:t>COOPERACIÓN Y PROYECTOS PARAGUAS</a:t>
            </a:r>
            <a:endParaRPr lang="es-ES" sz="1400" spc="600" dirty="0">
              <a:solidFill>
                <a:schemeClr val="accent6">
                  <a:lumMod val="75000"/>
                </a:schemeClr>
              </a:solidFill>
              <a:latin typeface="Century Gothic" pitchFamily="34" charset="0"/>
            </a:endParaRPr>
          </a:p>
        </p:txBody>
      </p:sp>
      <p:sp>
        <p:nvSpPr>
          <p:cNvPr id="6" name="5 Rectángulo">
            <a:extLst>
              <a:ext uri="{FF2B5EF4-FFF2-40B4-BE49-F238E27FC236}">
                <a16:creationId xmlns:a16="http://schemas.microsoft.com/office/drawing/2014/main" id="{B2DA1DD7-8E0C-DF8F-E978-613E8FD02BB0}"/>
              </a:ext>
            </a:extLst>
          </p:cNvPr>
          <p:cNvSpPr/>
          <p:nvPr/>
        </p:nvSpPr>
        <p:spPr>
          <a:xfrm>
            <a:off x="755576" y="3789040"/>
            <a:ext cx="7352034" cy="2448272"/>
          </a:xfrm>
          <a:prstGeom prst="rect">
            <a:avLst/>
          </a:prstGeom>
          <a:noFill/>
        </p:spPr>
        <p:txBody>
          <a:bodyPr wrap="square">
            <a:spAutoFit/>
          </a:bodyPr>
          <a:lstStyle/>
          <a:p>
            <a:endParaRPr lang="es-ES" sz="1400" b="1" dirty="0">
              <a:solidFill>
                <a:schemeClr val="accent6">
                  <a:lumMod val="50000"/>
                </a:schemeClr>
              </a:solidFill>
              <a:latin typeface="Century Gothic" panose="020B0502020202020204" pitchFamily="34" charset="0"/>
            </a:endParaRPr>
          </a:p>
        </p:txBody>
      </p:sp>
      <p:sp>
        <p:nvSpPr>
          <p:cNvPr id="7" name="5 Rectángulo">
            <a:extLst>
              <a:ext uri="{FF2B5EF4-FFF2-40B4-BE49-F238E27FC236}">
                <a16:creationId xmlns:a16="http://schemas.microsoft.com/office/drawing/2014/main" id="{52B6631C-D9F7-6A8E-AB69-9A2DB6E86F93}"/>
              </a:ext>
            </a:extLst>
          </p:cNvPr>
          <p:cNvSpPr/>
          <p:nvPr/>
        </p:nvSpPr>
        <p:spPr>
          <a:xfrm>
            <a:off x="630613" y="3386659"/>
            <a:ext cx="7882771" cy="2862322"/>
          </a:xfrm>
          <a:prstGeom prst="rect">
            <a:avLst/>
          </a:prstGeom>
          <a:solidFill>
            <a:schemeClr val="accent6">
              <a:lumMod val="20000"/>
              <a:lumOff val="80000"/>
            </a:schemeClr>
          </a:solidFill>
        </p:spPr>
        <p:txBody>
          <a:bodyPr wrap="square">
            <a:spAutoFit/>
          </a:bodyPr>
          <a:lstStyle/>
          <a:p>
            <a:pPr lvl="1" algn="ctr">
              <a:buClr>
                <a:schemeClr val="accent4">
                  <a:lumMod val="50000"/>
                </a:schemeClr>
              </a:buClr>
            </a:pPr>
            <a:r>
              <a:rPr lang="es-ES" b="1" kern="0" dirty="0">
                <a:effectLst/>
                <a:latin typeface="Arial" panose="020B0604020202020204" pitchFamily="34" charset="0"/>
                <a:ea typeface="Times New Roman" panose="02020603050405020304" pitchFamily="18" charset="0"/>
              </a:rPr>
              <a:t>SMART RURAL LIVING, ZONAS RURALES VIVAS, </a:t>
            </a:r>
          </a:p>
          <a:p>
            <a:pPr lvl="1" algn="ctr">
              <a:buClr>
                <a:schemeClr val="accent4">
                  <a:lumMod val="50000"/>
                </a:schemeClr>
              </a:buClr>
            </a:pPr>
            <a:r>
              <a:rPr lang="es-ES" b="1" kern="0" dirty="0">
                <a:effectLst/>
                <a:latin typeface="Arial" panose="020B0604020202020204" pitchFamily="34" charset="0"/>
                <a:ea typeface="Times New Roman" panose="02020603050405020304" pitchFamily="18" charset="0"/>
              </a:rPr>
              <a:t>PUEBLOS INTELIGENTES</a:t>
            </a:r>
          </a:p>
          <a:p>
            <a:pPr lvl="1" algn="ctr">
              <a:buClr>
                <a:schemeClr val="accent4">
                  <a:lumMod val="50000"/>
                </a:schemeClr>
              </a:buClr>
            </a:pPr>
            <a:r>
              <a:rPr lang="es-ES" kern="0" dirty="0">
                <a:effectLst/>
                <a:latin typeface="Arial" panose="020B0604020202020204" pitchFamily="34" charset="0"/>
                <a:ea typeface="Times New Roman" panose="02020603050405020304" pitchFamily="18" charset="0"/>
              </a:rPr>
              <a:t>Fórmula para aprovechar las oportunidades</a:t>
            </a:r>
          </a:p>
          <a:p>
            <a:pPr lvl="1" algn="ctr">
              <a:buClr>
                <a:schemeClr val="accent4">
                  <a:lumMod val="50000"/>
                </a:schemeClr>
              </a:buClr>
            </a:pPr>
            <a:r>
              <a:rPr lang="es-ES" kern="0" dirty="0">
                <a:effectLst/>
                <a:latin typeface="Arial" panose="020B0604020202020204" pitchFamily="34" charset="0"/>
                <a:ea typeface="Times New Roman" panose="02020603050405020304" pitchFamily="18" charset="0"/>
              </a:rPr>
              <a:t>digitales y crear soluciones innovadoras para el futuro, en particular, soluciones inteligentes tanto para mitigar como para adaptarse a la reducción y expansión de poblaciones de las zonas</a:t>
            </a:r>
          </a:p>
          <a:p>
            <a:pPr lvl="1" algn="ctr">
              <a:buClr>
                <a:schemeClr val="accent4">
                  <a:lumMod val="50000"/>
                </a:schemeClr>
              </a:buClr>
            </a:pPr>
            <a:r>
              <a:rPr lang="es-ES" kern="0" dirty="0">
                <a:effectLst/>
                <a:latin typeface="Arial" panose="020B0604020202020204" pitchFamily="34" charset="0"/>
                <a:ea typeface="Times New Roman" panose="02020603050405020304" pitchFamily="18" charset="0"/>
              </a:rPr>
              <a:t>rurales y garantizar el bienestar. </a:t>
            </a:r>
          </a:p>
          <a:p>
            <a:pPr lvl="1" algn="ctr">
              <a:buClr>
                <a:schemeClr val="accent4">
                  <a:lumMod val="50000"/>
                </a:schemeClr>
              </a:buClr>
            </a:pPr>
            <a:endParaRPr lang="es-ES" b="1" kern="0" dirty="0">
              <a:latin typeface="Arial" panose="020B0604020202020204" pitchFamily="34" charset="0"/>
              <a:ea typeface="Times New Roman" panose="02020603050405020304" pitchFamily="18" charset="0"/>
            </a:endParaRPr>
          </a:p>
          <a:p>
            <a:pPr lvl="1" algn="ctr">
              <a:buClr>
                <a:schemeClr val="accent4">
                  <a:lumMod val="50000"/>
                </a:schemeClr>
              </a:buClr>
            </a:pPr>
            <a:r>
              <a:rPr lang="es-ES" b="1" kern="0" dirty="0">
                <a:effectLst/>
                <a:latin typeface="Arial" panose="020B0604020202020204" pitchFamily="34" charset="0"/>
                <a:ea typeface="Times New Roman" panose="02020603050405020304" pitchFamily="18" charset="0"/>
              </a:rPr>
              <a:t>Cooperación LEADER</a:t>
            </a:r>
          </a:p>
          <a:p>
            <a:pPr lvl="1" algn="ctr">
              <a:buClr>
                <a:schemeClr val="accent4">
                  <a:lumMod val="50000"/>
                </a:schemeClr>
              </a:buClr>
            </a:pPr>
            <a:r>
              <a:rPr lang="es-ES" b="1" kern="0" dirty="0">
                <a:latin typeface="Arial" panose="020B0604020202020204" pitchFamily="34" charset="0"/>
                <a:ea typeface="Times New Roman" panose="02020603050405020304" pitchFamily="18" charset="0"/>
              </a:rPr>
              <a:t>24 Grupos de Acción Local</a:t>
            </a:r>
            <a:endParaRPr lang="es-ES" b="1" kern="0" dirty="0">
              <a:effectLst/>
              <a:latin typeface="Arial" panose="020B0604020202020204" pitchFamily="34" charset="0"/>
              <a:ea typeface="Times New Roman" panose="02020603050405020304" pitchFamily="18" charset="0"/>
            </a:endParaRPr>
          </a:p>
        </p:txBody>
      </p:sp>
      <p:pic>
        <p:nvPicPr>
          <p:cNvPr id="2" name="Imagen 1">
            <a:extLst>
              <a:ext uri="{FF2B5EF4-FFF2-40B4-BE49-F238E27FC236}">
                <a16:creationId xmlns:a16="http://schemas.microsoft.com/office/drawing/2014/main" id="{E93604D6-58B7-4A48-085E-56AA79EE796F}"/>
              </a:ext>
            </a:extLst>
          </p:cNvPr>
          <p:cNvPicPr>
            <a:picLocks noChangeAspect="1"/>
          </p:cNvPicPr>
          <p:nvPr/>
        </p:nvPicPr>
        <p:blipFill>
          <a:blip r:embed="rId2"/>
          <a:stretch>
            <a:fillRect/>
          </a:stretch>
        </p:blipFill>
        <p:spPr>
          <a:xfrm>
            <a:off x="863078" y="965104"/>
            <a:ext cx="3708921" cy="2175624"/>
          </a:xfrm>
          <a:prstGeom prst="rect">
            <a:avLst/>
          </a:prstGeom>
        </p:spPr>
      </p:pic>
    </p:spTree>
    <p:extLst>
      <p:ext uri="{BB962C8B-B14F-4D97-AF65-F5344CB8AC3E}">
        <p14:creationId xmlns:p14="http://schemas.microsoft.com/office/powerpoint/2010/main" val="285861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9BC14-7377-AF21-26FE-C42B6B5482BE}"/>
            </a:ext>
          </a:extLst>
        </p:cNvPr>
        <p:cNvGrpSpPr/>
        <p:nvPr/>
      </p:nvGrpSpPr>
      <p:grpSpPr>
        <a:xfrm>
          <a:off x="0" y="0"/>
          <a:ext cx="0" cy="0"/>
          <a:chOff x="0" y="0"/>
          <a:chExt cx="0" cy="0"/>
        </a:xfrm>
      </p:grpSpPr>
      <p:sp>
        <p:nvSpPr>
          <p:cNvPr id="3" name="2 Rectángulo">
            <a:extLst>
              <a:ext uri="{FF2B5EF4-FFF2-40B4-BE49-F238E27FC236}">
                <a16:creationId xmlns:a16="http://schemas.microsoft.com/office/drawing/2014/main" id="{E5D1574B-98FE-5E58-60B9-ACD20B763D2B}"/>
              </a:ext>
            </a:extLst>
          </p:cNvPr>
          <p:cNvSpPr/>
          <p:nvPr/>
        </p:nvSpPr>
        <p:spPr>
          <a:xfrm>
            <a:off x="4427984" y="116632"/>
            <a:ext cx="4464496" cy="1661993"/>
          </a:xfrm>
          <a:prstGeom prst="rect">
            <a:avLst/>
          </a:prstGeom>
        </p:spPr>
        <p:txBody>
          <a:bodyPr wrap="square">
            <a:spAutoFit/>
          </a:bodyPr>
          <a:lstStyle/>
          <a:p>
            <a:pPr algn="r">
              <a:defRPr/>
            </a:pPr>
            <a:r>
              <a:rPr lang="es-ES" sz="5400" spc="600" dirty="0">
                <a:solidFill>
                  <a:schemeClr val="accent6">
                    <a:lumMod val="75000"/>
                  </a:schemeClr>
                </a:solidFill>
                <a:latin typeface="Century Gothic" pitchFamily="34" charset="0"/>
              </a:rPr>
              <a:t>6 </a:t>
            </a:r>
            <a:r>
              <a:rPr lang="es-ES" sz="2400" spc="600" dirty="0">
                <a:solidFill>
                  <a:schemeClr val="accent6">
                    <a:lumMod val="75000"/>
                  </a:schemeClr>
                </a:solidFill>
                <a:latin typeface="Century Gothic" pitchFamily="34" charset="0"/>
              </a:rPr>
              <a:t>COOPERACIÓN Y PROYECTOS PARAGUAS</a:t>
            </a:r>
            <a:endParaRPr lang="es-ES" sz="1400" spc="600" dirty="0">
              <a:solidFill>
                <a:schemeClr val="accent6">
                  <a:lumMod val="75000"/>
                </a:schemeClr>
              </a:solidFill>
              <a:latin typeface="Century Gothic" pitchFamily="34" charset="0"/>
            </a:endParaRPr>
          </a:p>
        </p:txBody>
      </p:sp>
      <p:sp>
        <p:nvSpPr>
          <p:cNvPr id="6" name="5 Rectángulo">
            <a:extLst>
              <a:ext uri="{FF2B5EF4-FFF2-40B4-BE49-F238E27FC236}">
                <a16:creationId xmlns:a16="http://schemas.microsoft.com/office/drawing/2014/main" id="{B2DA1DD7-8E0C-DF8F-E978-613E8FD02BB0}"/>
              </a:ext>
            </a:extLst>
          </p:cNvPr>
          <p:cNvSpPr/>
          <p:nvPr/>
        </p:nvSpPr>
        <p:spPr>
          <a:xfrm>
            <a:off x="755576" y="3789040"/>
            <a:ext cx="7352034" cy="2448272"/>
          </a:xfrm>
          <a:prstGeom prst="rect">
            <a:avLst/>
          </a:prstGeom>
          <a:noFill/>
        </p:spPr>
        <p:txBody>
          <a:bodyPr wrap="square">
            <a:spAutoFit/>
          </a:bodyPr>
          <a:lstStyle/>
          <a:p>
            <a:endParaRPr lang="es-ES" sz="1400" b="1" dirty="0">
              <a:solidFill>
                <a:schemeClr val="accent6">
                  <a:lumMod val="50000"/>
                </a:schemeClr>
              </a:solidFill>
              <a:latin typeface="Century Gothic" panose="020B0502020202020204" pitchFamily="34" charset="0"/>
            </a:endParaRPr>
          </a:p>
        </p:txBody>
      </p:sp>
      <p:sp>
        <p:nvSpPr>
          <p:cNvPr id="7" name="5 Rectángulo">
            <a:extLst>
              <a:ext uri="{FF2B5EF4-FFF2-40B4-BE49-F238E27FC236}">
                <a16:creationId xmlns:a16="http://schemas.microsoft.com/office/drawing/2014/main" id="{52B6631C-D9F7-6A8E-AB69-9A2DB6E86F93}"/>
              </a:ext>
            </a:extLst>
          </p:cNvPr>
          <p:cNvSpPr/>
          <p:nvPr/>
        </p:nvSpPr>
        <p:spPr>
          <a:xfrm>
            <a:off x="630613" y="3386659"/>
            <a:ext cx="7882771" cy="2585323"/>
          </a:xfrm>
          <a:prstGeom prst="rect">
            <a:avLst/>
          </a:prstGeom>
          <a:solidFill>
            <a:schemeClr val="accent6">
              <a:lumMod val="20000"/>
              <a:lumOff val="80000"/>
            </a:schemeClr>
          </a:solidFill>
        </p:spPr>
        <p:txBody>
          <a:bodyPr wrap="square">
            <a:spAutoFit/>
          </a:bodyPr>
          <a:lstStyle/>
          <a:p>
            <a:pPr lvl="1" algn="ctr">
              <a:buClr>
                <a:schemeClr val="accent4">
                  <a:lumMod val="50000"/>
                </a:schemeClr>
              </a:buClr>
            </a:pPr>
            <a:r>
              <a:rPr lang="es-ES" b="1" kern="0" dirty="0">
                <a:effectLst/>
                <a:latin typeface="Arial" panose="020B0604020202020204" pitchFamily="34" charset="0"/>
                <a:ea typeface="Times New Roman" panose="02020603050405020304" pitchFamily="18" charset="0"/>
              </a:rPr>
              <a:t>Programa Formativo de Competencias Digitales para la Ciudadanía </a:t>
            </a:r>
          </a:p>
          <a:p>
            <a:pPr lvl="1" algn="ctr">
              <a:buClr>
                <a:schemeClr val="accent4">
                  <a:lumMod val="50000"/>
                </a:schemeClr>
              </a:buClr>
            </a:pPr>
            <a:r>
              <a:rPr lang="es-ES" kern="0" dirty="0">
                <a:effectLst/>
                <a:latin typeface="Arial" panose="020B0604020202020204" pitchFamily="34" charset="0"/>
                <a:ea typeface="Times New Roman" panose="02020603050405020304" pitchFamily="18" charset="0"/>
              </a:rPr>
              <a:t>PLAN NACIONAL DE COMPETENCIAS DIGITALES (PNCD), COMPONENTE 19.I1 DEL “PLAN NACIONAL DE CAPACIDADES DIGITALES” FINANCIADO CON FONDOS DEL MECANISMO DE RECUPERACIÓN Y RESILIENCIA.</a:t>
            </a:r>
          </a:p>
          <a:p>
            <a:pPr lvl="1" algn="ctr">
              <a:buClr>
                <a:schemeClr val="accent4">
                  <a:lumMod val="50000"/>
                </a:schemeClr>
              </a:buClr>
            </a:pPr>
            <a:endParaRPr lang="es-ES" b="1" kern="0" dirty="0">
              <a:latin typeface="Arial" panose="020B0604020202020204" pitchFamily="34" charset="0"/>
              <a:ea typeface="Times New Roman" panose="02020603050405020304" pitchFamily="18" charset="0"/>
            </a:endParaRPr>
          </a:p>
          <a:p>
            <a:pPr lvl="1" algn="ctr">
              <a:buClr>
                <a:schemeClr val="accent4">
                  <a:lumMod val="50000"/>
                </a:schemeClr>
              </a:buClr>
            </a:pPr>
            <a:r>
              <a:rPr lang="es-ES" b="1" kern="0" dirty="0">
                <a:latin typeface="Arial" panose="020B0604020202020204" pitchFamily="34" charset="0"/>
                <a:ea typeface="Times New Roman" panose="02020603050405020304" pitchFamily="18" charset="0"/>
              </a:rPr>
              <a:t>JUNTA DE EXTREMADURA – REDEX</a:t>
            </a:r>
          </a:p>
          <a:p>
            <a:pPr lvl="1" algn="ctr">
              <a:buClr>
                <a:schemeClr val="accent4">
                  <a:lumMod val="50000"/>
                </a:schemeClr>
              </a:buClr>
            </a:pPr>
            <a:r>
              <a:rPr lang="es-ES" b="1" kern="0" dirty="0">
                <a:effectLst/>
                <a:latin typeface="Arial" panose="020B0604020202020204" pitchFamily="34" charset="0"/>
                <a:ea typeface="Times New Roman" panose="02020603050405020304" pitchFamily="18" charset="0"/>
                <a:hlinkClick r:id="rId2"/>
              </a:rPr>
              <a:t>https://extremaduraruraldigital.org/</a:t>
            </a:r>
            <a:r>
              <a:rPr lang="es-ES" b="1" kern="0" dirty="0">
                <a:effectLst/>
                <a:latin typeface="Arial" panose="020B0604020202020204" pitchFamily="34" charset="0"/>
                <a:ea typeface="Times New Roman" panose="02020603050405020304" pitchFamily="18" charset="0"/>
              </a:rPr>
              <a:t> </a:t>
            </a:r>
          </a:p>
        </p:txBody>
      </p:sp>
      <p:pic>
        <p:nvPicPr>
          <p:cNvPr id="12" name="Imagen 11">
            <a:extLst>
              <a:ext uri="{FF2B5EF4-FFF2-40B4-BE49-F238E27FC236}">
                <a16:creationId xmlns:a16="http://schemas.microsoft.com/office/drawing/2014/main" id="{F0F1AB4E-F383-59FD-76B3-63765A2B5EBC}"/>
              </a:ext>
            </a:extLst>
          </p:cNvPr>
          <p:cNvPicPr>
            <a:picLocks noChangeAspect="1"/>
          </p:cNvPicPr>
          <p:nvPr/>
        </p:nvPicPr>
        <p:blipFill rotWithShape="1">
          <a:blip r:embed="rId3"/>
          <a:srcRect t="26128" r="2750" b="12700"/>
          <a:stretch/>
        </p:blipFill>
        <p:spPr>
          <a:xfrm>
            <a:off x="568259" y="1411410"/>
            <a:ext cx="5150314" cy="1709919"/>
          </a:xfrm>
          <a:prstGeom prst="rect">
            <a:avLst/>
          </a:prstGeom>
        </p:spPr>
      </p:pic>
    </p:spTree>
    <p:extLst>
      <p:ext uri="{BB962C8B-B14F-4D97-AF65-F5344CB8AC3E}">
        <p14:creationId xmlns:p14="http://schemas.microsoft.com/office/powerpoint/2010/main" val="157953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3502981-C281-B5DA-B221-79BDE41DF717}"/>
              </a:ext>
            </a:extLst>
          </p:cNvPr>
          <p:cNvSpPr txBox="1"/>
          <p:nvPr/>
        </p:nvSpPr>
        <p:spPr>
          <a:xfrm>
            <a:off x="1288815" y="1196752"/>
            <a:ext cx="6290553" cy="3016210"/>
          </a:xfrm>
          <a:prstGeom prst="rect">
            <a:avLst/>
          </a:prstGeom>
          <a:noFill/>
        </p:spPr>
        <p:txBody>
          <a:bodyPr wrap="square" rtlCol="0">
            <a:spAutoFit/>
          </a:bodyPr>
          <a:lstStyle/>
          <a:p>
            <a:pPr algn="ctr"/>
            <a:r>
              <a:rPr lang="es-ES" sz="5400" b="1" dirty="0">
                <a:solidFill>
                  <a:schemeClr val="accent6">
                    <a:lumMod val="50000"/>
                  </a:schemeClr>
                </a:solidFill>
              </a:rPr>
              <a:t>¡MUCHAS GRACIAS!</a:t>
            </a:r>
          </a:p>
          <a:p>
            <a:pPr algn="ctr"/>
            <a:endParaRPr lang="es-ES" sz="2800" dirty="0">
              <a:solidFill>
                <a:schemeClr val="accent6">
                  <a:lumMod val="50000"/>
                </a:schemeClr>
              </a:solidFill>
            </a:endParaRPr>
          </a:p>
          <a:p>
            <a:pPr algn="ctr"/>
            <a:r>
              <a:rPr lang="es-ES" sz="3600" dirty="0">
                <a:solidFill>
                  <a:schemeClr val="accent6">
                    <a:lumMod val="50000"/>
                  </a:schemeClr>
                </a:solidFill>
              </a:rPr>
              <a:t>+ INFO</a:t>
            </a:r>
          </a:p>
          <a:p>
            <a:pPr algn="ctr"/>
            <a:r>
              <a:rPr lang="es-ES" sz="3600" dirty="0">
                <a:solidFill>
                  <a:schemeClr val="accent6">
                    <a:lumMod val="50000"/>
                  </a:schemeClr>
                </a:solidFill>
              </a:rPr>
              <a:t>https://redex.org/</a:t>
            </a:r>
            <a:r>
              <a:rPr lang="es-ES" dirty="0">
                <a:solidFill>
                  <a:schemeClr val="accent6">
                    <a:lumMod val="50000"/>
                  </a:schemeClr>
                </a:solidFill>
              </a:rPr>
              <a:t> </a:t>
            </a:r>
          </a:p>
          <a:p>
            <a:pPr algn="ctr"/>
            <a:r>
              <a:rPr lang="es-ES" sz="3600" dirty="0">
                <a:solidFill>
                  <a:schemeClr val="accent6">
                    <a:lumMod val="50000"/>
                  </a:schemeClr>
                </a:solidFill>
              </a:rPr>
              <a:t>https://ademe.info/</a:t>
            </a:r>
          </a:p>
        </p:txBody>
      </p:sp>
      <p:pic>
        <p:nvPicPr>
          <p:cNvPr id="4" name="Imagen 3">
            <a:extLst>
              <a:ext uri="{FF2B5EF4-FFF2-40B4-BE49-F238E27FC236}">
                <a16:creationId xmlns:a16="http://schemas.microsoft.com/office/drawing/2014/main" id="{0D431853-9B93-1C0A-CCB8-3F9A00A2E92F}"/>
              </a:ext>
            </a:extLst>
          </p:cNvPr>
          <p:cNvPicPr>
            <a:picLocks noChangeAspect="1"/>
          </p:cNvPicPr>
          <p:nvPr/>
        </p:nvPicPr>
        <p:blipFill>
          <a:blip r:embed="rId2"/>
          <a:stretch>
            <a:fillRect/>
          </a:stretch>
        </p:blipFill>
        <p:spPr>
          <a:xfrm>
            <a:off x="1259632" y="4871402"/>
            <a:ext cx="3312368" cy="1245451"/>
          </a:xfrm>
          <a:prstGeom prst="rect">
            <a:avLst/>
          </a:prstGeom>
        </p:spPr>
      </p:pic>
      <p:pic>
        <p:nvPicPr>
          <p:cNvPr id="5" name="Imagen 4">
            <a:extLst>
              <a:ext uri="{FF2B5EF4-FFF2-40B4-BE49-F238E27FC236}">
                <a16:creationId xmlns:a16="http://schemas.microsoft.com/office/drawing/2014/main" id="{AB934C31-E8BD-E884-6785-286B100477FE}"/>
              </a:ext>
            </a:extLst>
          </p:cNvPr>
          <p:cNvPicPr>
            <a:picLocks noChangeAspect="1"/>
          </p:cNvPicPr>
          <p:nvPr/>
        </p:nvPicPr>
        <p:blipFill>
          <a:blip r:embed="rId3"/>
          <a:stretch>
            <a:fillRect/>
          </a:stretch>
        </p:blipFill>
        <p:spPr>
          <a:xfrm>
            <a:off x="5220072" y="4502562"/>
            <a:ext cx="2825741" cy="1597291"/>
          </a:xfrm>
          <a:prstGeom prst="rect">
            <a:avLst/>
          </a:prstGeom>
        </p:spPr>
      </p:pic>
    </p:spTree>
    <p:extLst>
      <p:ext uri="{BB962C8B-B14F-4D97-AF65-F5344CB8AC3E}">
        <p14:creationId xmlns:p14="http://schemas.microsoft.com/office/powerpoint/2010/main" val="164867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Rectángulo"/>
          <p:cNvSpPr/>
          <p:nvPr/>
        </p:nvSpPr>
        <p:spPr>
          <a:xfrm>
            <a:off x="6156176" y="116632"/>
            <a:ext cx="2736304" cy="2400657"/>
          </a:xfrm>
          <a:prstGeom prst="rect">
            <a:avLst/>
          </a:prstGeom>
        </p:spPr>
        <p:txBody>
          <a:bodyPr wrap="square">
            <a:spAutoFit/>
          </a:bodyPr>
          <a:lstStyle/>
          <a:p>
            <a:pPr algn="r">
              <a:defRPr/>
            </a:pPr>
            <a:r>
              <a:rPr lang="es-ES" sz="5400" spc="600" dirty="0">
                <a:solidFill>
                  <a:schemeClr val="accent6">
                    <a:lumMod val="75000"/>
                  </a:schemeClr>
                </a:solidFill>
                <a:latin typeface="Century Gothic" pitchFamily="34" charset="0"/>
              </a:rPr>
              <a:t>2 </a:t>
            </a:r>
            <a:r>
              <a:rPr lang="es-ES" sz="2400" spc="600" dirty="0">
                <a:solidFill>
                  <a:schemeClr val="accent6">
                    <a:lumMod val="75000"/>
                  </a:schemeClr>
                </a:solidFill>
                <a:latin typeface="Century Gothic" pitchFamily="34" charset="0"/>
              </a:rPr>
              <a:t>Los Grupos de Acción Local</a:t>
            </a:r>
          </a:p>
          <a:p>
            <a:pPr algn="r">
              <a:defRPr/>
            </a:pPr>
            <a:r>
              <a:rPr lang="es-ES" sz="2400" spc="600" dirty="0">
                <a:solidFill>
                  <a:schemeClr val="accent6">
                    <a:lumMod val="75000"/>
                  </a:schemeClr>
                </a:solidFill>
                <a:latin typeface="Century Gothic" pitchFamily="34" charset="0"/>
              </a:rPr>
              <a:t>Extremeños</a:t>
            </a:r>
            <a:endParaRPr lang="es-ES" sz="1400" spc="600" dirty="0">
              <a:solidFill>
                <a:schemeClr val="accent6">
                  <a:lumMod val="75000"/>
                </a:schemeClr>
              </a:solidFill>
              <a:latin typeface="Century Gothic" pitchFamily="34" charset="0"/>
            </a:endParaRPr>
          </a:p>
        </p:txBody>
      </p:sp>
      <p:sp>
        <p:nvSpPr>
          <p:cNvPr id="13" name="12 CuadroTexto"/>
          <p:cNvSpPr txBox="1"/>
          <p:nvPr/>
        </p:nvSpPr>
        <p:spPr>
          <a:xfrm>
            <a:off x="5868144" y="3039329"/>
            <a:ext cx="2952328" cy="923330"/>
          </a:xfrm>
          <a:prstGeom prst="rect">
            <a:avLst/>
          </a:prstGeom>
          <a:noFill/>
          <a:ln w="6350">
            <a:no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sz="3200" b="1" dirty="0">
                <a:solidFill>
                  <a:schemeClr val="accent6">
                    <a:lumMod val="50000"/>
                  </a:schemeClr>
                </a:solidFill>
                <a:latin typeface="Century Gothic" pitchFamily="34" charset="0"/>
              </a:rPr>
              <a:t>ADEME</a:t>
            </a:r>
          </a:p>
          <a:p>
            <a:pPr algn="ctr"/>
            <a:r>
              <a:rPr lang="es-ES" sz="1100" b="1" dirty="0">
                <a:solidFill>
                  <a:schemeClr val="accent6">
                    <a:lumMod val="50000"/>
                  </a:schemeClr>
                </a:solidFill>
                <a:latin typeface="Century Gothic" pitchFamily="34" charset="0"/>
              </a:rPr>
              <a:t>ASOCIACIÓN PARA EL DESARROLLO DE MONFRAGÜE Y SU ENTORNO</a:t>
            </a:r>
          </a:p>
        </p:txBody>
      </p:sp>
      <p:sp>
        <p:nvSpPr>
          <p:cNvPr id="15" name="14 CuadroTexto"/>
          <p:cNvSpPr txBox="1"/>
          <p:nvPr/>
        </p:nvSpPr>
        <p:spPr>
          <a:xfrm>
            <a:off x="4211960" y="4623370"/>
            <a:ext cx="2554176" cy="830997"/>
          </a:xfrm>
          <a:prstGeom prst="rect">
            <a:avLst/>
          </a:prstGeom>
          <a:noFill/>
          <a:ln w="6350">
            <a:solidFill>
              <a:schemeClr val="accent6">
                <a:lumMod val="50000"/>
              </a:schemeClr>
            </a:solid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sz="1600" dirty="0">
                <a:solidFill>
                  <a:schemeClr val="accent6">
                    <a:lumMod val="50000"/>
                  </a:schemeClr>
                </a:solidFill>
                <a:latin typeface="Century Gothic" pitchFamily="34" charset="0"/>
              </a:rPr>
              <a:t>14 municipios</a:t>
            </a:r>
          </a:p>
          <a:p>
            <a:pPr algn="ctr"/>
            <a:r>
              <a:rPr lang="es-ES" sz="1600" dirty="0">
                <a:solidFill>
                  <a:schemeClr val="accent6">
                    <a:lumMod val="50000"/>
                  </a:schemeClr>
                </a:solidFill>
                <a:latin typeface="Century Gothic" pitchFamily="34" charset="0"/>
              </a:rPr>
              <a:t>11.353 habitantes</a:t>
            </a:r>
          </a:p>
          <a:p>
            <a:pPr algn="ctr"/>
            <a:r>
              <a:rPr lang="es-ES" sz="1600" dirty="0">
                <a:solidFill>
                  <a:schemeClr val="accent6">
                    <a:lumMod val="50000"/>
                  </a:schemeClr>
                </a:solidFill>
                <a:latin typeface="Century Gothic" pitchFamily="34" charset="0"/>
              </a:rPr>
              <a:t>(1 de enero de 2023)</a:t>
            </a:r>
          </a:p>
        </p:txBody>
      </p:sp>
      <p:pic>
        <p:nvPicPr>
          <p:cNvPr id="4" name="Imagen 3">
            <a:extLst>
              <a:ext uri="{FF2B5EF4-FFF2-40B4-BE49-F238E27FC236}">
                <a16:creationId xmlns:a16="http://schemas.microsoft.com/office/drawing/2014/main" id="{84965007-621A-8B2D-4C09-0008DE045167}"/>
              </a:ext>
            </a:extLst>
          </p:cNvPr>
          <p:cNvPicPr>
            <a:picLocks noChangeAspect="1"/>
          </p:cNvPicPr>
          <p:nvPr/>
        </p:nvPicPr>
        <p:blipFill>
          <a:blip r:embed="rId2"/>
          <a:stretch>
            <a:fillRect/>
          </a:stretch>
        </p:blipFill>
        <p:spPr>
          <a:xfrm>
            <a:off x="6876256" y="5533377"/>
            <a:ext cx="1565599" cy="884226"/>
          </a:xfrm>
          <a:prstGeom prst="rect">
            <a:avLst/>
          </a:prstGeom>
        </p:spPr>
      </p:pic>
      <p:sp>
        <p:nvSpPr>
          <p:cNvPr id="5" name="12 CuadroTexto">
            <a:extLst>
              <a:ext uri="{FF2B5EF4-FFF2-40B4-BE49-F238E27FC236}">
                <a16:creationId xmlns:a16="http://schemas.microsoft.com/office/drawing/2014/main" id="{581AFD65-4152-4E39-DBCB-0C3338B858F9}"/>
              </a:ext>
            </a:extLst>
          </p:cNvPr>
          <p:cNvSpPr txBox="1"/>
          <p:nvPr/>
        </p:nvSpPr>
        <p:spPr>
          <a:xfrm>
            <a:off x="1043608" y="4623370"/>
            <a:ext cx="2808312" cy="1323439"/>
          </a:xfrm>
          <a:prstGeom prst="rect">
            <a:avLst/>
          </a:prstGeom>
          <a:noFill/>
          <a:ln w="6350">
            <a:solidFill>
              <a:schemeClr val="accent6">
                <a:lumMod val="50000"/>
              </a:schemeClr>
            </a:solid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sz="2000" b="1" dirty="0">
                <a:solidFill>
                  <a:schemeClr val="accent6">
                    <a:lumMod val="50000"/>
                  </a:schemeClr>
                </a:solidFill>
                <a:latin typeface="Century Gothic" pitchFamily="34" charset="0"/>
              </a:rPr>
              <a:t>Parque Nacional y Reserva de la Biosfera de Monfragüe</a:t>
            </a:r>
          </a:p>
        </p:txBody>
      </p:sp>
      <p:pic>
        <p:nvPicPr>
          <p:cNvPr id="8" name="Imagen 7">
            <a:extLst>
              <a:ext uri="{FF2B5EF4-FFF2-40B4-BE49-F238E27FC236}">
                <a16:creationId xmlns:a16="http://schemas.microsoft.com/office/drawing/2014/main" id="{702E70E0-4F3F-EB5A-7295-B0B247368CFF}"/>
              </a:ext>
            </a:extLst>
          </p:cNvPr>
          <p:cNvPicPr>
            <a:picLocks noChangeAspect="1"/>
          </p:cNvPicPr>
          <p:nvPr/>
        </p:nvPicPr>
        <p:blipFill>
          <a:blip r:embed="rId3"/>
          <a:stretch>
            <a:fillRect/>
          </a:stretch>
        </p:blipFill>
        <p:spPr>
          <a:xfrm>
            <a:off x="730428" y="721085"/>
            <a:ext cx="5137716" cy="3630652"/>
          </a:xfrm>
          <a:prstGeom prst="rect">
            <a:avLst/>
          </a:prstGeom>
        </p:spPr>
      </p:pic>
    </p:spTree>
    <p:extLst>
      <p:ext uri="{BB962C8B-B14F-4D97-AF65-F5344CB8AC3E}">
        <p14:creationId xmlns:p14="http://schemas.microsoft.com/office/powerpoint/2010/main" val="25435713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D399F-E547-EA38-D65E-8DA8F9C79D5A}"/>
            </a:ext>
          </a:extLst>
        </p:cNvPr>
        <p:cNvGrpSpPr/>
        <p:nvPr/>
      </p:nvGrpSpPr>
      <p:grpSpPr>
        <a:xfrm>
          <a:off x="0" y="0"/>
          <a:ext cx="0" cy="0"/>
          <a:chOff x="0" y="0"/>
          <a:chExt cx="0" cy="0"/>
        </a:xfrm>
      </p:grpSpPr>
      <p:sp>
        <p:nvSpPr>
          <p:cNvPr id="3" name="2 Rectángulo">
            <a:extLst>
              <a:ext uri="{FF2B5EF4-FFF2-40B4-BE49-F238E27FC236}">
                <a16:creationId xmlns:a16="http://schemas.microsoft.com/office/drawing/2014/main" id="{797B2DAD-1311-8BF4-F0B1-0E87B943EDF7}"/>
              </a:ext>
            </a:extLst>
          </p:cNvPr>
          <p:cNvSpPr/>
          <p:nvPr/>
        </p:nvSpPr>
        <p:spPr>
          <a:xfrm>
            <a:off x="4427984" y="116632"/>
            <a:ext cx="4464496" cy="129266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5400" b="0" i="0" u="none" strike="noStrike" kern="1200" cap="none" spc="600" normalizeH="0" baseline="0" noProof="0" dirty="0">
                <a:ln>
                  <a:noFill/>
                </a:ln>
                <a:solidFill>
                  <a:schemeClr val="accent6">
                    <a:lumMod val="75000"/>
                  </a:schemeClr>
                </a:solidFill>
                <a:effectLst/>
                <a:uLnTx/>
                <a:uFillTx/>
                <a:latin typeface="Century Gothic" pitchFamily="34" charset="0"/>
                <a:ea typeface="+mn-ea"/>
                <a:cs typeface="+mn-cs"/>
              </a:rPr>
              <a:t>3 </a:t>
            </a:r>
            <a:r>
              <a:rPr kumimoji="0" lang="es-ES" sz="2400" b="0" i="0" u="none" strike="noStrike" kern="1200" cap="none" spc="600" normalizeH="0" baseline="0" noProof="0" dirty="0">
                <a:ln>
                  <a:noFill/>
                </a:ln>
                <a:solidFill>
                  <a:schemeClr val="accent6">
                    <a:lumMod val="75000"/>
                  </a:schemeClr>
                </a:solidFill>
                <a:effectLst/>
                <a:uLnTx/>
                <a:uFillTx/>
                <a:latin typeface="Century Gothic" pitchFamily="34" charset="0"/>
                <a:ea typeface="+mn-ea"/>
                <a:cs typeface="+mn-cs"/>
              </a:rPr>
              <a:t>Estado actual LEADER 2014-2022</a:t>
            </a:r>
          </a:p>
        </p:txBody>
      </p:sp>
      <p:sp>
        <p:nvSpPr>
          <p:cNvPr id="5" name="4 Rectángulo">
            <a:extLst>
              <a:ext uri="{FF2B5EF4-FFF2-40B4-BE49-F238E27FC236}">
                <a16:creationId xmlns:a16="http://schemas.microsoft.com/office/drawing/2014/main" id="{6C0690DE-7A46-B19E-AF31-0CB9AE879330}"/>
              </a:ext>
            </a:extLst>
          </p:cNvPr>
          <p:cNvSpPr/>
          <p:nvPr/>
        </p:nvSpPr>
        <p:spPr>
          <a:xfrm>
            <a:off x="611560" y="1244132"/>
            <a:ext cx="6408712" cy="400110"/>
          </a:xfrm>
          <a:prstGeom prst="rect">
            <a:avLst/>
          </a:prstGeom>
          <a:noFill/>
        </p:spPr>
        <p:txBody>
          <a:bodyPr wrap="square">
            <a:spAutoFit/>
          </a:bodyPr>
          <a:lstStyle/>
          <a:p>
            <a:r>
              <a:rPr lang="es-ES" sz="2000" b="1" dirty="0">
                <a:solidFill>
                  <a:schemeClr val="accent6">
                    <a:lumMod val="50000"/>
                  </a:schemeClr>
                </a:solidFill>
                <a:latin typeface="Century Gothic" panose="020B0502020202020204" pitchFamily="34" charset="0"/>
              </a:rPr>
              <a:t>DOTACIÓN ECONÓMICA</a:t>
            </a:r>
          </a:p>
        </p:txBody>
      </p:sp>
      <p:sp>
        <p:nvSpPr>
          <p:cNvPr id="6" name="5 Rectángulo">
            <a:extLst>
              <a:ext uri="{FF2B5EF4-FFF2-40B4-BE49-F238E27FC236}">
                <a16:creationId xmlns:a16="http://schemas.microsoft.com/office/drawing/2014/main" id="{43D73790-DE9F-B861-62B1-6E04A4A8A1F5}"/>
              </a:ext>
            </a:extLst>
          </p:cNvPr>
          <p:cNvSpPr/>
          <p:nvPr/>
        </p:nvSpPr>
        <p:spPr>
          <a:xfrm>
            <a:off x="590203" y="1886205"/>
            <a:ext cx="7963594" cy="4678204"/>
          </a:xfrm>
          <a:prstGeom prst="rect">
            <a:avLst/>
          </a:prstGeom>
          <a:solidFill>
            <a:schemeClr val="accent6">
              <a:lumMod val="20000"/>
              <a:lumOff val="80000"/>
            </a:schemeClr>
          </a:solidFill>
        </p:spPr>
        <p:txBody>
          <a:bodyPr wrap="square">
            <a:spAutoFit/>
          </a:bodyPr>
          <a:lstStyle/>
          <a:p>
            <a:pPr algn="ctr"/>
            <a:endParaRPr lang="es-ES" sz="1600" b="1" dirty="0">
              <a:solidFill>
                <a:schemeClr val="accent6">
                  <a:lumMod val="50000"/>
                </a:schemeClr>
              </a:solidFill>
              <a:latin typeface="Century Gothic" panose="020B0502020202020204" pitchFamily="34" charset="0"/>
            </a:endParaRPr>
          </a:p>
          <a:p>
            <a:pPr algn="ctr"/>
            <a:r>
              <a:rPr lang="es-ES" sz="1600" b="1" dirty="0">
                <a:solidFill>
                  <a:schemeClr val="accent6">
                    <a:lumMod val="50000"/>
                  </a:schemeClr>
                </a:solidFill>
                <a:latin typeface="Century Gothic" panose="020B0502020202020204" pitchFamily="34" charset="0"/>
              </a:rPr>
              <a:t>111 Millones de Euros a firma de Convenio</a:t>
            </a:r>
          </a:p>
          <a:p>
            <a:pPr algn="ctr"/>
            <a:r>
              <a:rPr lang="es-ES" sz="1600" b="1" dirty="0">
                <a:latin typeface="Century Gothic" panose="020B0502020202020204" pitchFamily="34" charset="0"/>
              </a:rPr>
              <a:t>+ fondos procedentes de la prórroga del PDR 2014-2020</a:t>
            </a:r>
          </a:p>
          <a:p>
            <a:pPr algn="ctr"/>
            <a:r>
              <a:rPr lang="es-ES" sz="1600" dirty="0">
                <a:latin typeface="Century Gothic" panose="020B0502020202020204" pitchFamily="34" charset="0"/>
              </a:rPr>
              <a:t>a través de las adendas correspondientes</a:t>
            </a:r>
          </a:p>
          <a:p>
            <a:pPr algn="ctr"/>
            <a:r>
              <a:rPr lang="es-ES" sz="1600" dirty="0">
                <a:latin typeface="Century Gothic" panose="020B0502020202020204" pitchFamily="34" charset="0"/>
              </a:rPr>
              <a:t>(en función del nivel de ejecución –compromiso y pago- de cada GAL</a:t>
            </a:r>
            <a:r>
              <a:rPr lang="es-ES" sz="1400" b="1" dirty="0">
                <a:latin typeface="Century Gothic" panose="020B0502020202020204" pitchFamily="34" charset="0"/>
              </a:rPr>
              <a:t>)</a:t>
            </a:r>
          </a:p>
          <a:p>
            <a:pPr algn="ctr"/>
            <a:endParaRPr lang="es-ES" sz="1400" b="1" dirty="0">
              <a:latin typeface="Century Gothic" panose="020B0502020202020204" pitchFamily="34" charset="0"/>
            </a:endParaRPr>
          </a:p>
          <a:p>
            <a:pPr algn="ctr"/>
            <a:r>
              <a:rPr lang="es-ES" sz="1600" b="1" dirty="0">
                <a:latin typeface="Century Gothic" panose="020B0502020202020204" pitchFamily="34" charset="0"/>
              </a:rPr>
              <a:t>Punto de partida adendas: compromiso y pago a 31/12/2020</a:t>
            </a:r>
          </a:p>
          <a:p>
            <a:pPr algn="ctr"/>
            <a:r>
              <a:rPr lang="es-ES" sz="1600" b="1" dirty="0">
                <a:latin typeface="Century Gothic" panose="020B0502020202020204" pitchFamily="34" charset="0"/>
              </a:rPr>
              <a:t>Asignación inicial del 60% de las </a:t>
            </a:r>
            <a:r>
              <a:rPr lang="es-ES" sz="1600" b="1" dirty="0" err="1">
                <a:latin typeface="Century Gothic" panose="020B0502020202020204" pitchFamily="34" charset="0"/>
              </a:rPr>
              <a:t>submedidas</a:t>
            </a:r>
            <a:r>
              <a:rPr lang="es-ES" sz="1600" b="1" dirty="0">
                <a:latin typeface="Century Gothic" panose="020B0502020202020204" pitchFamily="34" charset="0"/>
              </a:rPr>
              <a:t> 19.2 Proyectos y Estrategias de Desarrollo Local y 19.3 Cooperación: COMPROMISO DEL 80% Y PAGO DEL 50%</a:t>
            </a:r>
          </a:p>
          <a:p>
            <a:pPr algn="ctr"/>
            <a:endParaRPr lang="es-ES" sz="1600" b="1" dirty="0">
              <a:latin typeface="Century Gothic" panose="020B0502020202020204" pitchFamily="34" charset="0"/>
            </a:endParaRPr>
          </a:p>
          <a:p>
            <a:pPr algn="ctr"/>
            <a:endParaRPr lang="es-ES" sz="1400" b="1" dirty="0">
              <a:latin typeface="Century Gothic" panose="020B0502020202020204" pitchFamily="34" charset="0"/>
            </a:endParaRPr>
          </a:p>
          <a:p>
            <a:pPr algn="ctr"/>
            <a:endParaRPr lang="es-ES" sz="1400" b="1" dirty="0">
              <a:latin typeface="Century Gothic" panose="020B0502020202020204" pitchFamily="34" charset="0"/>
            </a:endParaRPr>
          </a:p>
          <a:p>
            <a:pPr algn="ctr"/>
            <a:endParaRPr lang="es-ES" sz="1400" b="1" dirty="0">
              <a:latin typeface="Century Gothic" panose="020B0502020202020204" pitchFamily="34" charset="0"/>
            </a:endParaRPr>
          </a:p>
          <a:p>
            <a:pPr algn="ctr"/>
            <a:endParaRPr lang="es-ES" sz="1400" b="1" dirty="0">
              <a:latin typeface="Century Gothic" panose="020B0502020202020204" pitchFamily="34" charset="0"/>
            </a:endParaRPr>
          </a:p>
          <a:p>
            <a:pPr algn="ctr"/>
            <a:endParaRPr lang="es-ES" sz="1400" b="1" dirty="0">
              <a:latin typeface="Century Gothic" panose="020B0502020202020204" pitchFamily="34" charset="0"/>
            </a:endParaRPr>
          </a:p>
          <a:p>
            <a:r>
              <a:rPr lang="es-ES" sz="1400" b="1" dirty="0">
                <a:latin typeface="Century Gothic" panose="020B0502020202020204" pitchFamily="34" charset="0"/>
              </a:rPr>
              <a:t>	</a:t>
            </a:r>
            <a:r>
              <a:rPr lang="es-ES" sz="1200" b="1" dirty="0">
                <a:latin typeface="Century Gothic" panose="020B0502020202020204" pitchFamily="34" charset="0"/>
              </a:rPr>
              <a:t>* Hito cumplido si la desviación de la ejecución igual o inferior al 15%</a:t>
            </a:r>
          </a:p>
          <a:p>
            <a:pPr algn="ctr"/>
            <a:endParaRPr lang="es-ES" sz="1400" b="1" dirty="0">
              <a:latin typeface="Century Gothic" panose="020B0502020202020204" pitchFamily="34" charset="0"/>
            </a:endParaRPr>
          </a:p>
          <a:p>
            <a:pPr algn="ctr"/>
            <a:endParaRPr lang="es-ES" sz="1400" b="1" dirty="0">
              <a:latin typeface="Century Gothic" panose="020B0502020202020204" pitchFamily="34" charset="0"/>
            </a:endParaRPr>
          </a:p>
          <a:p>
            <a:pPr algn="ctr"/>
            <a:endParaRPr lang="es-ES" sz="1400" b="1" dirty="0">
              <a:latin typeface="Century Gothic" panose="020B0502020202020204" pitchFamily="34" charset="0"/>
            </a:endParaRPr>
          </a:p>
          <a:p>
            <a:pPr algn="ctr"/>
            <a:endParaRPr lang="es-ES" sz="1400" b="1" dirty="0">
              <a:latin typeface="Century Gothic" panose="020B0502020202020204" pitchFamily="34" charset="0"/>
            </a:endParaRPr>
          </a:p>
        </p:txBody>
      </p:sp>
      <p:graphicFrame>
        <p:nvGraphicFramePr>
          <p:cNvPr id="4" name="Tabla 3">
            <a:extLst>
              <a:ext uri="{FF2B5EF4-FFF2-40B4-BE49-F238E27FC236}">
                <a16:creationId xmlns:a16="http://schemas.microsoft.com/office/drawing/2014/main" id="{A9863CB4-3F38-6814-B147-39CFEA9383AC}"/>
              </a:ext>
            </a:extLst>
          </p:cNvPr>
          <p:cNvGraphicFramePr>
            <a:graphicFrameLocks noGrp="1"/>
          </p:cNvGraphicFramePr>
          <p:nvPr>
            <p:extLst>
              <p:ext uri="{D42A27DB-BD31-4B8C-83A1-F6EECF244321}">
                <p14:modId xmlns:p14="http://schemas.microsoft.com/office/powerpoint/2010/main" val="4046932079"/>
              </p:ext>
            </p:extLst>
          </p:nvPr>
        </p:nvGraphicFramePr>
        <p:xfrm>
          <a:off x="1364667" y="4225307"/>
          <a:ext cx="6360368" cy="1112520"/>
        </p:xfrm>
        <a:graphic>
          <a:graphicData uri="http://schemas.openxmlformats.org/drawingml/2006/table">
            <a:tbl>
              <a:tblPr bandRow="1">
                <a:tableStyleId>{775DCB02-9BB8-47FD-8907-85C794F793BA}</a:tableStyleId>
              </a:tblPr>
              <a:tblGrid>
                <a:gridCol w="2353745">
                  <a:extLst>
                    <a:ext uri="{9D8B030D-6E8A-4147-A177-3AD203B41FA5}">
                      <a16:colId xmlns:a16="http://schemas.microsoft.com/office/drawing/2014/main" val="3941156913"/>
                    </a:ext>
                  </a:extLst>
                </a:gridCol>
                <a:gridCol w="4006623">
                  <a:extLst>
                    <a:ext uri="{9D8B030D-6E8A-4147-A177-3AD203B41FA5}">
                      <a16:colId xmlns:a16="http://schemas.microsoft.com/office/drawing/2014/main" val="448287668"/>
                    </a:ext>
                  </a:extLst>
                </a:gridCol>
              </a:tblGrid>
              <a:tr h="370840">
                <a:tc>
                  <a:txBody>
                    <a:bodyPr/>
                    <a:lstStyle/>
                    <a:p>
                      <a:pPr algn="ctr"/>
                      <a:r>
                        <a:rPr lang="es-ES" sz="1600" b="1" dirty="0">
                          <a:solidFill>
                            <a:schemeClr val="tx1"/>
                          </a:solidFill>
                        </a:rPr>
                        <a:t>LOS DOS HITOS</a:t>
                      </a:r>
                    </a:p>
                  </a:txBody>
                  <a:tcPr/>
                </a:tc>
                <a:tc>
                  <a:txBody>
                    <a:bodyPr/>
                    <a:lstStyle/>
                    <a:p>
                      <a:pPr algn="ctr"/>
                      <a:r>
                        <a:rPr lang="es-ES" sz="1600" b="0" dirty="0">
                          <a:solidFill>
                            <a:schemeClr val="tx1"/>
                          </a:solidFill>
                        </a:rPr>
                        <a:t>100% del % de reparto inicial Medida 19</a:t>
                      </a:r>
                    </a:p>
                  </a:txBody>
                  <a:tcPr/>
                </a:tc>
                <a:extLst>
                  <a:ext uri="{0D108BD9-81ED-4DB2-BD59-A6C34878D82A}">
                    <a16:rowId xmlns:a16="http://schemas.microsoft.com/office/drawing/2014/main" val="1023605229"/>
                  </a:ext>
                </a:extLst>
              </a:tr>
              <a:tr h="370840">
                <a:tc>
                  <a:txBody>
                    <a:bodyPr/>
                    <a:lstStyle/>
                    <a:p>
                      <a:pPr algn="ctr"/>
                      <a:r>
                        <a:rPr lang="es-ES" sz="1600" b="1" dirty="0">
                          <a:solidFill>
                            <a:schemeClr val="tx1"/>
                          </a:solidFill>
                        </a:rPr>
                        <a:t>UNO DE LOS DOS HITOS</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ES" sz="1600" dirty="0">
                          <a:solidFill>
                            <a:schemeClr val="tx1"/>
                          </a:solidFill>
                        </a:rPr>
                        <a:t>70% del % de reparto inicial Medida 19</a:t>
                      </a:r>
                    </a:p>
                  </a:txBody>
                  <a:tcPr/>
                </a:tc>
                <a:extLst>
                  <a:ext uri="{0D108BD9-81ED-4DB2-BD59-A6C34878D82A}">
                    <a16:rowId xmlns:a16="http://schemas.microsoft.com/office/drawing/2014/main" val="3823185110"/>
                  </a:ext>
                </a:extLst>
              </a:tr>
              <a:tr h="370840">
                <a:tc>
                  <a:txBody>
                    <a:bodyPr/>
                    <a:lstStyle/>
                    <a:p>
                      <a:pPr algn="ctr"/>
                      <a:r>
                        <a:rPr lang="es-ES" sz="1600" b="1" dirty="0">
                          <a:solidFill>
                            <a:schemeClr val="tx1"/>
                          </a:solidFill>
                        </a:rPr>
                        <a:t>NINGUNO DE LOS HITOS</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ES" sz="1600" dirty="0">
                          <a:solidFill>
                            <a:schemeClr val="tx1"/>
                          </a:solidFill>
                        </a:rPr>
                        <a:t>40% del % de reparto inicial Medida 19</a:t>
                      </a:r>
                    </a:p>
                  </a:txBody>
                  <a:tcPr/>
                </a:tc>
                <a:extLst>
                  <a:ext uri="{0D108BD9-81ED-4DB2-BD59-A6C34878D82A}">
                    <a16:rowId xmlns:a16="http://schemas.microsoft.com/office/drawing/2014/main" val="25309805"/>
                  </a:ext>
                </a:extLst>
              </a:tr>
            </a:tbl>
          </a:graphicData>
        </a:graphic>
      </p:graphicFrame>
      <p:pic>
        <p:nvPicPr>
          <p:cNvPr id="7" name="Imagen 6">
            <a:extLst>
              <a:ext uri="{FF2B5EF4-FFF2-40B4-BE49-F238E27FC236}">
                <a16:creationId xmlns:a16="http://schemas.microsoft.com/office/drawing/2014/main" id="{CA709FA4-6F2A-82B6-F2AB-983D7F019FFD}"/>
              </a:ext>
            </a:extLst>
          </p:cNvPr>
          <p:cNvPicPr>
            <a:picLocks noChangeAspect="1"/>
          </p:cNvPicPr>
          <p:nvPr/>
        </p:nvPicPr>
        <p:blipFill>
          <a:blip r:embed="rId2"/>
          <a:stretch>
            <a:fillRect/>
          </a:stretch>
        </p:blipFill>
        <p:spPr>
          <a:xfrm>
            <a:off x="6834656" y="5685268"/>
            <a:ext cx="1835055" cy="1036410"/>
          </a:xfrm>
          <a:prstGeom prst="rect">
            <a:avLst/>
          </a:prstGeom>
        </p:spPr>
      </p:pic>
    </p:spTree>
    <p:extLst>
      <p:ext uri="{BB962C8B-B14F-4D97-AF65-F5344CB8AC3E}">
        <p14:creationId xmlns:p14="http://schemas.microsoft.com/office/powerpoint/2010/main" val="285904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427984" y="116632"/>
            <a:ext cx="4464496" cy="1508105"/>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5400" b="0" i="0" u="none" strike="noStrike" kern="1200" cap="none" spc="600" normalizeH="0" baseline="0" noProof="0" dirty="0">
                <a:ln>
                  <a:noFill/>
                </a:ln>
                <a:solidFill>
                  <a:schemeClr val="accent6">
                    <a:lumMod val="75000"/>
                  </a:schemeClr>
                </a:solidFill>
                <a:effectLst/>
                <a:uLnTx/>
                <a:uFillTx/>
                <a:latin typeface="Century Gothic" pitchFamily="34" charset="0"/>
                <a:ea typeface="+mn-ea"/>
                <a:cs typeface="+mn-cs"/>
              </a:rPr>
              <a:t>3 </a:t>
            </a:r>
            <a:r>
              <a:rPr kumimoji="0" lang="es-ES" sz="2400" b="0" i="0" u="none" strike="noStrike" kern="1200" cap="none" spc="600" normalizeH="0" baseline="0" noProof="0" dirty="0">
                <a:ln>
                  <a:noFill/>
                </a:ln>
                <a:solidFill>
                  <a:schemeClr val="accent6">
                    <a:lumMod val="75000"/>
                  </a:schemeClr>
                </a:solidFill>
                <a:effectLst/>
                <a:uLnTx/>
                <a:uFillTx/>
                <a:latin typeface="Century Gothic" pitchFamily="34" charset="0"/>
                <a:ea typeface="+mn-ea"/>
                <a:cs typeface="+mn-cs"/>
              </a:rPr>
              <a:t>Estado actual LEADER 2014-2022</a:t>
            </a:r>
          </a:p>
          <a:p>
            <a:pPr algn="r">
              <a:defRPr/>
            </a:pPr>
            <a:endParaRPr lang="es-ES" sz="1400" spc="600" dirty="0">
              <a:solidFill>
                <a:schemeClr val="accent6">
                  <a:lumMod val="50000"/>
                </a:schemeClr>
              </a:solidFill>
              <a:latin typeface="Century Gothic" pitchFamily="34" charset="0"/>
            </a:endParaRPr>
          </a:p>
        </p:txBody>
      </p:sp>
      <p:sp>
        <p:nvSpPr>
          <p:cNvPr id="5" name="4 Rectángulo"/>
          <p:cNvSpPr/>
          <p:nvPr/>
        </p:nvSpPr>
        <p:spPr>
          <a:xfrm>
            <a:off x="621940" y="1160747"/>
            <a:ext cx="6408712" cy="646331"/>
          </a:xfrm>
          <a:prstGeom prst="rect">
            <a:avLst/>
          </a:prstGeom>
          <a:noFill/>
        </p:spPr>
        <p:txBody>
          <a:bodyPr wrap="square">
            <a:spAutoFit/>
          </a:bodyPr>
          <a:lstStyle/>
          <a:p>
            <a:r>
              <a:rPr lang="es-ES" b="1" dirty="0">
                <a:solidFill>
                  <a:schemeClr val="accent6">
                    <a:lumMod val="50000"/>
                  </a:schemeClr>
                </a:solidFill>
                <a:latin typeface="Century Gothic" panose="020B0502020202020204" pitchFamily="34" charset="0"/>
              </a:rPr>
              <a:t>PDR EXTREMADURA 2014-2020 </a:t>
            </a:r>
          </a:p>
          <a:p>
            <a:r>
              <a:rPr lang="es-ES" b="1" dirty="0">
                <a:solidFill>
                  <a:schemeClr val="accent6">
                    <a:lumMod val="50000"/>
                  </a:schemeClr>
                </a:solidFill>
                <a:latin typeface="Century Gothic" panose="020B0502020202020204" pitchFamily="34" charset="0"/>
              </a:rPr>
              <a:t>Medida 19.- PROGRAMA LEADER</a:t>
            </a:r>
            <a:endParaRPr lang="es-ES" sz="2000" b="1" dirty="0">
              <a:solidFill>
                <a:schemeClr val="accent6">
                  <a:lumMod val="50000"/>
                </a:schemeClr>
              </a:solidFill>
              <a:latin typeface="Century Gothic" panose="020B0502020202020204" pitchFamily="34" charset="0"/>
            </a:endParaRPr>
          </a:p>
        </p:txBody>
      </p:sp>
      <p:sp>
        <p:nvSpPr>
          <p:cNvPr id="6" name="5 Rectángulo"/>
          <p:cNvSpPr/>
          <p:nvPr/>
        </p:nvSpPr>
        <p:spPr>
          <a:xfrm>
            <a:off x="590203" y="1988840"/>
            <a:ext cx="7963594" cy="4247317"/>
          </a:xfrm>
          <a:prstGeom prst="rect">
            <a:avLst/>
          </a:prstGeom>
          <a:solidFill>
            <a:schemeClr val="accent6">
              <a:lumMod val="20000"/>
              <a:lumOff val="80000"/>
            </a:schemeClr>
          </a:solidFill>
        </p:spPr>
        <p:txBody>
          <a:bodyPr wrap="square">
            <a:spAutoFit/>
          </a:bodyPr>
          <a:lstStyle/>
          <a:p>
            <a:r>
              <a:rPr lang="es-ES" sz="1600" b="1" u="sng" dirty="0">
                <a:latin typeface="Century Gothic" panose="020B0502020202020204" pitchFamily="34" charset="0"/>
              </a:rPr>
              <a:t>19.1. Ayuda Preparatoria</a:t>
            </a:r>
          </a:p>
          <a:p>
            <a:endParaRPr lang="es-ES" sz="1600" b="1" dirty="0">
              <a:latin typeface="Century Gothic" panose="020B0502020202020204" pitchFamily="34" charset="0"/>
            </a:endParaRPr>
          </a:p>
          <a:p>
            <a:r>
              <a:rPr lang="es-ES" sz="1600" b="1" dirty="0">
                <a:latin typeface="Century Gothic" panose="020B0502020202020204" pitchFamily="34" charset="0"/>
              </a:rPr>
              <a:t>Concesión directa</a:t>
            </a:r>
            <a:r>
              <a:rPr lang="es-ES" sz="1600" dirty="0">
                <a:latin typeface="Century Gothic" panose="020B0502020202020204" pitchFamily="34" charset="0"/>
              </a:rPr>
              <a:t>, una vez el Grupo está preseleccionado.</a:t>
            </a:r>
          </a:p>
          <a:p>
            <a:endParaRPr lang="es-ES" sz="1600" b="1" dirty="0">
              <a:latin typeface="Century Gothic" panose="020B0502020202020204" pitchFamily="34" charset="0"/>
            </a:endParaRPr>
          </a:p>
          <a:p>
            <a:r>
              <a:rPr lang="es-ES" sz="1600" b="1" u="sng" dirty="0">
                <a:latin typeface="Century Gothic" panose="020B0502020202020204" pitchFamily="34" charset="0"/>
              </a:rPr>
              <a:t>19.2. Ayudas operaciones conforme a la Estrategia (DCL)</a:t>
            </a:r>
          </a:p>
          <a:p>
            <a:pPr marL="742950" lvl="1" indent="-285750">
              <a:buClr>
                <a:schemeClr val="accent4">
                  <a:lumMod val="50000"/>
                </a:schemeClr>
              </a:buClr>
              <a:buFontTx/>
              <a:buChar char="-"/>
            </a:pPr>
            <a:r>
              <a:rPr lang="es-ES" sz="1600" b="1" dirty="0">
                <a:latin typeface="Century Gothic" panose="020B0502020202020204" pitchFamily="34" charset="0"/>
              </a:rPr>
              <a:t>Formación</a:t>
            </a:r>
            <a:r>
              <a:rPr lang="es-ES" sz="1600" dirty="0">
                <a:latin typeface="Century Gothic" panose="020B0502020202020204" pitchFamily="34" charset="0"/>
              </a:rPr>
              <a:t> e Información</a:t>
            </a:r>
          </a:p>
          <a:p>
            <a:pPr marL="742950" lvl="1" indent="-285750">
              <a:buClr>
                <a:schemeClr val="accent4">
                  <a:lumMod val="50000"/>
                </a:schemeClr>
              </a:buClr>
              <a:buFontTx/>
              <a:buChar char="-"/>
            </a:pPr>
            <a:r>
              <a:rPr lang="es-ES" sz="1600" b="1" dirty="0">
                <a:latin typeface="Century Gothic" panose="020B0502020202020204" pitchFamily="34" charset="0"/>
              </a:rPr>
              <a:t>Transformación y comercialización </a:t>
            </a:r>
            <a:r>
              <a:rPr lang="es-ES" sz="1600" dirty="0">
                <a:latin typeface="Century Gothic" panose="020B0502020202020204" pitchFamily="34" charset="0"/>
              </a:rPr>
              <a:t>de productos agrícolas</a:t>
            </a:r>
          </a:p>
          <a:p>
            <a:pPr marL="742950" lvl="1" indent="-285750">
              <a:buClr>
                <a:schemeClr val="accent4">
                  <a:lumMod val="50000"/>
                </a:schemeClr>
              </a:buClr>
              <a:buFontTx/>
              <a:buChar char="-"/>
            </a:pPr>
            <a:r>
              <a:rPr lang="es-ES" sz="1600" dirty="0">
                <a:latin typeface="Century Gothic" panose="020B0502020202020204" pitchFamily="34" charset="0"/>
              </a:rPr>
              <a:t>Creación y desarrollo de </a:t>
            </a:r>
            <a:r>
              <a:rPr lang="es-ES" sz="1600" b="1" dirty="0">
                <a:latin typeface="Century Gothic" panose="020B0502020202020204" pitchFamily="34" charset="0"/>
              </a:rPr>
              <a:t>empresas y actividades no agrícolas</a:t>
            </a:r>
          </a:p>
          <a:p>
            <a:pPr marL="742950" lvl="1" indent="-285750">
              <a:buClr>
                <a:schemeClr val="accent4">
                  <a:lumMod val="50000"/>
                </a:schemeClr>
              </a:buClr>
              <a:buFontTx/>
              <a:buChar char="-"/>
            </a:pPr>
            <a:r>
              <a:rPr lang="es-ES" sz="1600" b="1" dirty="0">
                <a:latin typeface="Century Gothic" panose="020B0502020202020204" pitchFamily="34" charset="0"/>
              </a:rPr>
              <a:t>Servicios Básicos </a:t>
            </a:r>
            <a:r>
              <a:rPr lang="es-ES" sz="1600" dirty="0">
                <a:latin typeface="Century Gothic" panose="020B0502020202020204" pitchFamily="34" charset="0"/>
              </a:rPr>
              <a:t>para la economía y la población rural</a:t>
            </a:r>
          </a:p>
          <a:p>
            <a:pPr marL="742950" lvl="1" indent="-285750">
              <a:buClr>
                <a:schemeClr val="accent4">
                  <a:lumMod val="50000"/>
                </a:schemeClr>
              </a:buClr>
              <a:buFontTx/>
              <a:buChar char="-"/>
            </a:pPr>
            <a:r>
              <a:rPr lang="es-ES" sz="1600" b="1" dirty="0">
                <a:latin typeface="Century Gothic" panose="020B0502020202020204" pitchFamily="34" charset="0"/>
              </a:rPr>
              <a:t>Renovación de poblaciones </a:t>
            </a:r>
            <a:r>
              <a:rPr lang="es-ES" sz="1600" dirty="0">
                <a:latin typeface="Century Gothic" panose="020B0502020202020204" pitchFamily="34" charset="0"/>
              </a:rPr>
              <a:t>en las zonas rurales</a:t>
            </a:r>
          </a:p>
          <a:p>
            <a:pPr marL="742950" lvl="1" indent="-285750">
              <a:buClr>
                <a:schemeClr val="accent4">
                  <a:lumMod val="50000"/>
                </a:schemeClr>
              </a:buClr>
              <a:buFontTx/>
              <a:buChar char="-"/>
            </a:pPr>
            <a:r>
              <a:rPr lang="es-ES" sz="1600" b="1" dirty="0">
                <a:latin typeface="Century Gothic" panose="020B0502020202020204" pitchFamily="34" charset="0"/>
              </a:rPr>
              <a:t>Patrimonio rural</a:t>
            </a:r>
          </a:p>
          <a:p>
            <a:pPr marL="742950" lvl="1" indent="-285750">
              <a:buClr>
                <a:schemeClr val="accent4">
                  <a:lumMod val="50000"/>
                </a:schemeClr>
              </a:buClr>
              <a:buFontTx/>
              <a:buChar char="-"/>
            </a:pPr>
            <a:r>
              <a:rPr lang="es-ES" sz="1600" b="1" dirty="0">
                <a:latin typeface="Century Gothic" panose="020B0502020202020204" pitchFamily="34" charset="0"/>
              </a:rPr>
              <a:t>Apoyo a la innovación social, la gobernanza multinivel y la dinamización social y económica</a:t>
            </a:r>
          </a:p>
          <a:p>
            <a:pPr marL="742950" lvl="1" indent="-285750">
              <a:buClr>
                <a:schemeClr val="accent4">
                  <a:lumMod val="50000"/>
                </a:schemeClr>
              </a:buClr>
              <a:buFontTx/>
              <a:buChar char="-"/>
            </a:pPr>
            <a:endParaRPr lang="es-ES" sz="1600" b="1" u="sng" dirty="0">
              <a:latin typeface="Century Gothic" panose="020B0502020202020204" pitchFamily="34" charset="0"/>
            </a:endParaRPr>
          </a:p>
          <a:p>
            <a:r>
              <a:rPr lang="es-ES" sz="1600" b="1" u="sng" dirty="0">
                <a:latin typeface="Century Gothic" panose="020B0502020202020204" pitchFamily="34" charset="0"/>
              </a:rPr>
              <a:t>19.3. Actividades de Cooperación </a:t>
            </a:r>
          </a:p>
          <a:p>
            <a:r>
              <a:rPr lang="es-ES" sz="1600" b="1" u="sng" dirty="0">
                <a:latin typeface="Century Gothic" panose="020B0502020202020204" pitchFamily="34" charset="0"/>
              </a:rPr>
              <a:t>19.4. Costes de Explotación y Animación </a:t>
            </a:r>
          </a:p>
          <a:p>
            <a:endParaRPr lang="es-ES" sz="1400" b="1" dirty="0">
              <a:solidFill>
                <a:schemeClr val="accent6">
                  <a:lumMod val="50000"/>
                </a:schemeClr>
              </a:solidFill>
              <a:latin typeface="Century Gothic" panose="020B0502020202020204" pitchFamily="34" charset="0"/>
            </a:endParaRPr>
          </a:p>
        </p:txBody>
      </p:sp>
      <p:pic>
        <p:nvPicPr>
          <p:cNvPr id="4" name="Imagen 3">
            <a:extLst>
              <a:ext uri="{FF2B5EF4-FFF2-40B4-BE49-F238E27FC236}">
                <a16:creationId xmlns:a16="http://schemas.microsoft.com/office/drawing/2014/main" id="{9C6CF39D-F06B-BB9A-27FE-3D1DA5C2F514}"/>
              </a:ext>
            </a:extLst>
          </p:cNvPr>
          <p:cNvPicPr>
            <a:picLocks noChangeAspect="1"/>
          </p:cNvPicPr>
          <p:nvPr/>
        </p:nvPicPr>
        <p:blipFill>
          <a:blip r:embed="rId2"/>
          <a:stretch>
            <a:fillRect/>
          </a:stretch>
        </p:blipFill>
        <p:spPr>
          <a:xfrm>
            <a:off x="6718742" y="5199747"/>
            <a:ext cx="1835055" cy="1036410"/>
          </a:xfrm>
          <a:prstGeom prst="rect">
            <a:avLst/>
          </a:prstGeom>
        </p:spPr>
      </p:pic>
    </p:spTree>
    <p:extLst>
      <p:ext uri="{BB962C8B-B14F-4D97-AF65-F5344CB8AC3E}">
        <p14:creationId xmlns:p14="http://schemas.microsoft.com/office/powerpoint/2010/main" val="363795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C6A9F-C0D8-73E9-B8E9-CE891DDB3172}"/>
            </a:ext>
          </a:extLst>
        </p:cNvPr>
        <p:cNvGrpSpPr/>
        <p:nvPr/>
      </p:nvGrpSpPr>
      <p:grpSpPr>
        <a:xfrm>
          <a:off x="0" y="0"/>
          <a:ext cx="0" cy="0"/>
          <a:chOff x="0" y="0"/>
          <a:chExt cx="0" cy="0"/>
        </a:xfrm>
      </p:grpSpPr>
      <p:sp>
        <p:nvSpPr>
          <p:cNvPr id="3" name="2 Rectángulo">
            <a:extLst>
              <a:ext uri="{FF2B5EF4-FFF2-40B4-BE49-F238E27FC236}">
                <a16:creationId xmlns:a16="http://schemas.microsoft.com/office/drawing/2014/main" id="{B2540775-67ED-1FF8-69C6-5B636FE8A624}"/>
              </a:ext>
            </a:extLst>
          </p:cNvPr>
          <p:cNvSpPr/>
          <p:nvPr/>
        </p:nvSpPr>
        <p:spPr>
          <a:xfrm>
            <a:off x="4427984" y="116632"/>
            <a:ext cx="4464496" cy="129266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ES" sz="5400" spc="600" dirty="0">
                <a:solidFill>
                  <a:schemeClr val="accent6">
                    <a:lumMod val="75000"/>
                  </a:schemeClr>
                </a:solidFill>
                <a:latin typeface="Century Gothic" pitchFamily="34" charset="0"/>
              </a:rPr>
              <a:t>3 </a:t>
            </a:r>
            <a:r>
              <a:rPr lang="es-ES" sz="2400" spc="600" dirty="0">
                <a:solidFill>
                  <a:schemeClr val="accent6">
                    <a:lumMod val="75000"/>
                  </a:schemeClr>
                </a:solidFill>
                <a:latin typeface="Century Gothic" pitchFamily="34" charset="0"/>
              </a:rPr>
              <a:t>Estado actual LEADER 2014-2022</a:t>
            </a:r>
            <a:endParaRPr kumimoji="0" lang="es-ES" sz="2400" b="0" i="0" u="none" strike="noStrike" kern="1200" cap="none" spc="600" normalizeH="0" baseline="0" noProof="0" dirty="0">
              <a:ln>
                <a:noFill/>
              </a:ln>
              <a:solidFill>
                <a:schemeClr val="accent6">
                  <a:lumMod val="75000"/>
                </a:schemeClr>
              </a:solidFill>
              <a:effectLst/>
              <a:uLnTx/>
              <a:uFillTx/>
              <a:latin typeface="Century Gothic" pitchFamily="34" charset="0"/>
              <a:ea typeface="+mn-ea"/>
              <a:cs typeface="+mn-cs"/>
            </a:endParaRPr>
          </a:p>
        </p:txBody>
      </p:sp>
      <p:sp>
        <p:nvSpPr>
          <p:cNvPr id="4" name="3 Rectángulo">
            <a:extLst>
              <a:ext uri="{FF2B5EF4-FFF2-40B4-BE49-F238E27FC236}">
                <a16:creationId xmlns:a16="http://schemas.microsoft.com/office/drawing/2014/main" id="{63649D5B-270E-A0DE-4692-00CD193034F6}"/>
              </a:ext>
            </a:extLst>
          </p:cNvPr>
          <p:cNvSpPr/>
          <p:nvPr/>
        </p:nvSpPr>
        <p:spPr>
          <a:xfrm>
            <a:off x="755576" y="1650196"/>
            <a:ext cx="7632848" cy="3785652"/>
          </a:xfrm>
          <a:prstGeom prst="rect">
            <a:avLst/>
          </a:prstGeom>
          <a:solidFill>
            <a:schemeClr val="accent6">
              <a:lumMod val="20000"/>
              <a:lumOff val="80000"/>
            </a:schemeClr>
          </a:solid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s-E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AÑO 2024: </a:t>
            </a:r>
            <a:r>
              <a:rPr lang="es-ES" sz="2000" b="1" dirty="0">
                <a:solidFill>
                  <a:prstClr val="black"/>
                </a:solidFill>
                <a:latin typeface="Century Gothic" panose="020B0502020202020204" pitchFamily="34" charset="0"/>
              </a:rPr>
              <a:t>Últimas convocatorias </a:t>
            </a:r>
            <a:r>
              <a:rPr kumimoji="0" lang="es-E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de ayuda y reestructuraciones del cuadro financiero</a:t>
            </a:r>
          </a:p>
          <a:p>
            <a:pPr marR="0" lvl="0" algn="l" defTabSz="914400" rtl="0" eaLnBrk="1" fontAlgn="auto" latinLnBrk="0" hangingPunct="1">
              <a:lnSpc>
                <a:spcPct val="100000"/>
              </a:lnSpc>
              <a:spcBef>
                <a:spcPts val="0"/>
              </a:spcBef>
              <a:spcAft>
                <a:spcPts val="0"/>
              </a:spcAft>
              <a:buClrTx/>
              <a:buSzTx/>
              <a:tabLst/>
              <a:defRPr/>
            </a:pPr>
            <a:endParaRPr lang="es-ES" sz="2000" b="1" dirty="0">
              <a:solidFill>
                <a:prstClr val="black"/>
              </a:solidFill>
              <a:latin typeface="Century Gothic" panose="020B0502020202020204" pitchFamily="34" charset="0"/>
            </a:endParaRPr>
          </a:p>
          <a:p>
            <a:pPr marR="0" lvl="0" algn="just" defTabSz="914400" rtl="0" eaLnBrk="1" fontAlgn="auto" latinLnBrk="0" hangingPunct="1">
              <a:lnSpc>
                <a:spcPct val="100000"/>
              </a:lnSpc>
              <a:spcBef>
                <a:spcPts val="0"/>
              </a:spcBef>
              <a:spcAft>
                <a:spcPts val="0"/>
              </a:spcAft>
              <a:buClrTx/>
              <a:buSzTx/>
              <a:tabLst/>
              <a:defRPr/>
            </a:pPr>
            <a:r>
              <a:rPr lang="es-ES" sz="2000" b="1" i="0" dirty="0">
                <a:solidFill>
                  <a:srgbClr val="000000"/>
                </a:solidFill>
                <a:effectLst/>
                <a:latin typeface="Century Gothic" panose="020B0502020202020204" pitchFamily="34" charset="0"/>
              </a:rPr>
              <a:t>FECHA DE CIERRE</a:t>
            </a:r>
            <a:r>
              <a:rPr lang="es-ES" sz="2000" b="0" i="0" dirty="0">
                <a:solidFill>
                  <a:srgbClr val="000000"/>
                </a:solidFill>
                <a:effectLst/>
                <a:latin typeface="Century Gothic" panose="020B0502020202020204" pitchFamily="34" charset="0"/>
              </a:rPr>
              <a:t>: pendientes de que la propia Comisión Europea regule próximo a la fecha de cierre, mediante normativa o instrucción. </a:t>
            </a:r>
          </a:p>
          <a:p>
            <a:pPr marR="0" lvl="0" algn="just" defTabSz="914400" rtl="0" eaLnBrk="1" fontAlgn="auto" latinLnBrk="0" hangingPunct="1">
              <a:lnSpc>
                <a:spcPct val="100000"/>
              </a:lnSpc>
              <a:spcBef>
                <a:spcPts val="0"/>
              </a:spcBef>
              <a:spcAft>
                <a:spcPts val="0"/>
              </a:spcAft>
              <a:buClrTx/>
              <a:buSzTx/>
              <a:tabLst/>
              <a:defRPr/>
            </a:pPr>
            <a:endParaRPr lang="es-ES" sz="2000" dirty="0">
              <a:solidFill>
                <a:srgbClr val="000000"/>
              </a:solidFill>
              <a:latin typeface="Century Gothic" panose="020B0502020202020204" pitchFamily="34" charset="0"/>
            </a:endParaRPr>
          </a:p>
          <a:p>
            <a:pPr marR="0" lvl="0" algn="just" defTabSz="914400" rtl="0" eaLnBrk="1" fontAlgn="auto" latinLnBrk="0" hangingPunct="1">
              <a:lnSpc>
                <a:spcPct val="100000"/>
              </a:lnSpc>
              <a:spcBef>
                <a:spcPts val="0"/>
              </a:spcBef>
              <a:spcAft>
                <a:spcPts val="0"/>
              </a:spcAft>
              <a:buClrTx/>
              <a:buSzTx/>
              <a:tabLst/>
              <a:defRPr/>
            </a:pPr>
            <a:r>
              <a:rPr lang="es-ES" sz="2000" b="1" i="0" dirty="0">
                <a:solidFill>
                  <a:srgbClr val="000000"/>
                </a:solidFill>
                <a:effectLst>
                  <a:outerShdw blurRad="38100" dist="38100" dir="2700000" algn="tl">
                    <a:srgbClr val="000000">
                      <a:alpha val="43137"/>
                    </a:srgbClr>
                  </a:outerShdw>
                </a:effectLst>
                <a:latin typeface="Century Gothic" panose="020B0502020202020204" pitchFamily="34" charset="0"/>
              </a:rPr>
              <a:t>Previsión</a:t>
            </a:r>
            <a:r>
              <a:rPr lang="es-ES" sz="2000" b="0" i="0" dirty="0">
                <a:solidFill>
                  <a:srgbClr val="000000"/>
                </a:solidFill>
                <a:effectLst/>
                <a:latin typeface="Century Gothic" panose="020B0502020202020204" pitchFamily="34" charset="0"/>
              </a:rPr>
              <a:t>: Pagos antes del 31/12/2025 y por similitud de periodos anteriores 30/06/2025 como </a:t>
            </a:r>
            <a:r>
              <a:rPr lang="es-ES" sz="2000" b="0" i="0" u="sng" dirty="0">
                <a:solidFill>
                  <a:srgbClr val="000000"/>
                </a:solidFill>
                <a:effectLst/>
                <a:latin typeface="Century Gothic" panose="020B0502020202020204" pitchFamily="34" charset="0"/>
              </a:rPr>
              <a:t>fecha límite para certificar los expedientes</a:t>
            </a:r>
            <a:r>
              <a:rPr lang="es-ES" sz="2000" b="0" i="0" dirty="0">
                <a:solidFill>
                  <a:srgbClr val="000000"/>
                </a:solidFill>
                <a:effectLst/>
                <a:latin typeface="Century Gothic" panose="020B0502020202020204" pitchFamily="34" charset="0"/>
              </a:rPr>
              <a:t> y para que en los 6 meses siguientes se puedan hacer los pagos correspondientes.</a:t>
            </a:r>
            <a:r>
              <a:rPr kumimoji="0" lang="es-ES" sz="2000" b="1" i="0" u="none" strike="noStrike" kern="1200" cap="none" spc="0" normalizeH="0" baseline="0" noProof="0" dirty="0">
                <a:ln>
                  <a:noFill/>
                </a:ln>
                <a:solidFill>
                  <a:prstClr val="black"/>
                </a:solidFill>
                <a:effectLst/>
                <a:uLnTx/>
                <a:uFillTx/>
                <a:latin typeface="Century Gothic" panose="020B0502020202020204" pitchFamily="34" charset="0"/>
              </a:rPr>
              <a:t> </a:t>
            </a:r>
            <a:endParaRPr lang="es-ES" sz="2000" b="1" dirty="0">
              <a:solidFill>
                <a:prstClr val="black"/>
              </a:solidFill>
              <a:latin typeface="Century Gothic" panose="020B0502020202020204" pitchFamily="34" charset="0"/>
            </a:endParaRPr>
          </a:p>
          <a:p>
            <a:pPr marL="457200" marR="0" lvl="0" indent="-457200" algn="l" defTabSz="914400" rtl="0" eaLnBrk="1" fontAlgn="auto" latinLnBrk="0" hangingPunct="1">
              <a:lnSpc>
                <a:spcPct val="100000"/>
              </a:lnSpc>
              <a:spcBef>
                <a:spcPts val="0"/>
              </a:spcBef>
              <a:spcAft>
                <a:spcPts val="0"/>
              </a:spcAft>
              <a:buClrTx/>
              <a:buSzTx/>
              <a:buAutoNum type="arabicPeriod" startAt="2"/>
              <a:tabLst/>
              <a:defRPr/>
            </a:pPr>
            <a:endParaRPr kumimoji="0" lang="es-ES" sz="2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 name="5 Rectángulo">
            <a:extLst>
              <a:ext uri="{FF2B5EF4-FFF2-40B4-BE49-F238E27FC236}">
                <a16:creationId xmlns:a16="http://schemas.microsoft.com/office/drawing/2014/main" id="{F7C47711-A052-10C2-DEAD-51BFD7503E51}"/>
              </a:ext>
            </a:extLst>
          </p:cNvPr>
          <p:cNvSpPr/>
          <p:nvPr/>
        </p:nvSpPr>
        <p:spPr>
          <a:xfrm>
            <a:off x="755576" y="3789040"/>
            <a:ext cx="7352034" cy="244827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1" i="0" u="none" strike="noStrike" kern="1200" cap="none" spc="0" normalizeH="0" baseline="0" noProof="0" dirty="0">
              <a:ln>
                <a:noFill/>
              </a:ln>
              <a:solidFill>
                <a:srgbClr val="70AD47">
                  <a:lumMod val="50000"/>
                </a:srgbClr>
              </a:solidFill>
              <a:effectLst/>
              <a:uLnTx/>
              <a:uFillTx/>
              <a:latin typeface="Century Gothic" panose="020B0502020202020204" pitchFamily="34" charset="0"/>
              <a:ea typeface="+mn-ea"/>
              <a:cs typeface="+mn-cs"/>
            </a:endParaRPr>
          </a:p>
        </p:txBody>
      </p:sp>
      <p:pic>
        <p:nvPicPr>
          <p:cNvPr id="2" name="Imagen 1">
            <a:extLst>
              <a:ext uri="{FF2B5EF4-FFF2-40B4-BE49-F238E27FC236}">
                <a16:creationId xmlns:a16="http://schemas.microsoft.com/office/drawing/2014/main" id="{095EEF1C-45DF-8F99-7BAE-2576DD1CA133}"/>
              </a:ext>
            </a:extLst>
          </p:cNvPr>
          <p:cNvPicPr>
            <a:picLocks noChangeAspect="1"/>
          </p:cNvPicPr>
          <p:nvPr/>
        </p:nvPicPr>
        <p:blipFill>
          <a:blip r:embed="rId2"/>
          <a:stretch>
            <a:fillRect/>
          </a:stretch>
        </p:blipFill>
        <p:spPr>
          <a:xfrm>
            <a:off x="6553369" y="5445224"/>
            <a:ext cx="1835055" cy="1036410"/>
          </a:xfrm>
          <a:prstGeom prst="rect">
            <a:avLst/>
          </a:prstGeom>
        </p:spPr>
      </p:pic>
    </p:spTree>
    <p:extLst>
      <p:ext uri="{BB962C8B-B14F-4D97-AF65-F5344CB8AC3E}">
        <p14:creationId xmlns:p14="http://schemas.microsoft.com/office/powerpoint/2010/main" val="179073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C939D-B1C5-888D-94DA-BBE96A87221E}"/>
            </a:ext>
          </a:extLst>
        </p:cNvPr>
        <p:cNvGrpSpPr/>
        <p:nvPr/>
      </p:nvGrpSpPr>
      <p:grpSpPr>
        <a:xfrm>
          <a:off x="0" y="0"/>
          <a:ext cx="0" cy="0"/>
          <a:chOff x="0" y="0"/>
          <a:chExt cx="0" cy="0"/>
        </a:xfrm>
      </p:grpSpPr>
      <p:sp>
        <p:nvSpPr>
          <p:cNvPr id="8" name="2 Rectángulo">
            <a:extLst>
              <a:ext uri="{FF2B5EF4-FFF2-40B4-BE49-F238E27FC236}">
                <a16:creationId xmlns:a16="http://schemas.microsoft.com/office/drawing/2014/main" id="{4A402EBC-3CA7-4293-300A-EDE05DEA377A}"/>
              </a:ext>
            </a:extLst>
          </p:cNvPr>
          <p:cNvSpPr/>
          <p:nvPr/>
        </p:nvSpPr>
        <p:spPr>
          <a:xfrm>
            <a:off x="3923928" y="116632"/>
            <a:ext cx="4968552" cy="1292662"/>
          </a:xfrm>
          <a:prstGeom prst="rect">
            <a:avLst/>
          </a:prstGeom>
        </p:spPr>
        <p:txBody>
          <a:bodyPr wrap="square">
            <a:spAutoFit/>
          </a:bodyPr>
          <a:lstStyle/>
          <a:p>
            <a:pPr algn="r">
              <a:defRPr/>
            </a:pPr>
            <a:r>
              <a:rPr lang="es-ES" sz="5400" spc="600" dirty="0">
                <a:solidFill>
                  <a:schemeClr val="accent6">
                    <a:lumMod val="75000"/>
                  </a:schemeClr>
                </a:solidFill>
                <a:latin typeface="Century Gothic" pitchFamily="34" charset="0"/>
              </a:rPr>
              <a:t>4 </a:t>
            </a:r>
            <a:r>
              <a:rPr lang="es-ES" sz="2400" spc="600" dirty="0">
                <a:solidFill>
                  <a:schemeClr val="accent6">
                    <a:lumMod val="75000"/>
                  </a:schemeClr>
                </a:solidFill>
                <a:latin typeface="Century Gothic" pitchFamily="34" charset="0"/>
              </a:rPr>
              <a:t>Puesta en marcha periodo 2023-2027</a:t>
            </a:r>
            <a:endParaRPr lang="es-ES" sz="1400" spc="600" dirty="0">
              <a:solidFill>
                <a:schemeClr val="accent6">
                  <a:lumMod val="75000"/>
                </a:schemeClr>
              </a:solidFill>
              <a:latin typeface="Century Gothic" pitchFamily="34" charset="0"/>
            </a:endParaRPr>
          </a:p>
        </p:txBody>
      </p:sp>
      <p:pic>
        <p:nvPicPr>
          <p:cNvPr id="2" name="Imagen 1">
            <a:extLst>
              <a:ext uri="{FF2B5EF4-FFF2-40B4-BE49-F238E27FC236}">
                <a16:creationId xmlns:a16="http://schemas.microsoft.com/office/drawing/2014/main" id="{DD47E58D-C91D-09D5-D402-C1792CCA60C4}"/>
              </a:ext>
            </a:extLst>
          </p:cNvPr>
          <p:cNvPicPr>
            <a:picLocks noChangeAspect="1"/>
          </p:cNvPicPr>
          <p:nvPr/>
        </p:nvPicPr>
        <p:blipFill>
          <a:blip r:embed="rId2"/>
          <a:stretch>
            <a:fillRect/>
          </a:stretch>
        </p:blipFill>
        <p:spPr>
          <a:xfrm>
            <a:off x="6798076" y="5704958"/>
            <a:ext cx="1835055" cy="1036410"/>
          </a:xfrm>
          <a:prstGeom prst="rect">
            <a:avLst/>
          </a:prstGeom>
        </p:spPr>
      </p:pic>
      <p:graphicFrame>
        <p:nvGraphicFramePr>
          <p:cNvPr id="4" name="Tabla 3">
            <a:extLst>
              <a:ext uri="{FF2B5EF4-FFF2-40B4-BE49-F238E27FC236}">
                <a16:creationId xmlns:a16="http://schemas.microsoft.com/office/drawing/2014/main" id="{7B52A850-9471-C972-9745-277EF0F8165F}"/>
              </a:ext>
            </a:extLst>
          </p:cNvPr>
          <p:cNvGraphicFramePr>
            <a:graphicFrameLocks noGrp="1"/>
          </p:cNvGraphicFramePr>
          <p:nvPr>
            <p:extLst>
              <p:ext uri="{D42A27DB-BD31-4B8C-83A1-F6EECF244321}">
                <p14:modId xmlns:p14="http://schemas.microsoft.com/office/powerpoint/2010/main" val="3695529063"/>
              </p:ext>
            </p:extLst>
          </p:nvPr>
        </p:nvGraphicFramePr>
        <p:xfrm>
          <a:off x="1100212" y="1556792"/>
          <a:ext cx="7272808" cy="3500825"/>
        </p:xfrm>
        <a:graphic>
          <a:graphicData uri="http://schemas.openxmlformats.org/drawingml/2006/table">
            <a:tbl>
              <a:tblPr bandRow="1">
                <a:tableStyleId>{C4B1156A-380E-4F78-BDF5-A606A8083BF9}</a:tableStyleId>
              </a:tblPr>
              <a:tblGrid>
                <a:gridCol w="3351196">
                  <a:extLst>
                    <a:ext uri="{9D8B030D-6E8A-4147-A177-3AD203B41FA5}">
                      <a16:colId xmlns:a16="http://schemas.microsoft.com/office/drawing/2014/main" val="1829676092"/>
                    </a:ext>
                  </a:extLst>
                </a:gridCol>
                <a:gridCol w="3921612">
                  <a:extLst>
                    <a:ext uri="{9D8B030D-6E8A-4147-A177-3AD203B41FA5}">
                      <a16:colId xmlns:a16="http://schemas.microsoft.com/office/drawing/2014/main" val="1169379079"/>
                    </a:ext>
                  </a:extLst>
                </a:gridCol>
              </a:tblGrid>
              <a:tr h="1575953">
                <a:tc rowSpan="2">
                  <a:txBody>
                    <a:bodyPr/>
                    <a:lstStyle/>
                    <a:p>
                      <a:pPr algn="ctr"/>
                      <a:endParaRPr lang="es-ES" sz="1400" b="1" dirty="0">
                        <a:latin typeface="Century Gothic" panose="020B0502020202020204" pitchFamily="34" charset="0"/>
                      </a:endParaRPr>
                    </a:p>
                    <a:p>
                      <a:pPr algn="ctr"/>
                      <a:endParaRPr lang="es-ES" sz="1400" b="1" dirty="0">
                        <a:latin typeface="Century Gothic" panose="020B0502020202020204" pitchFamily="34" charset="0"/>
                      </a:endParaRPr>
                    </a:p>
                    <a:p>
                      <a:pPr algn="ctr"/>
                      <a:endParaRPr lang="es-ES" sz="1400" b="1" dirty="0">
                        <a:latin typeface="Century Gothic" panose="020B0502020202020204" pitchFamily="34" charset="0"/>
                      </a:endParaRPr>
                    </a:p>
                    <a:p>
                      <a:pPr algn="ctr"/>
                      <a:endParaRPr lang="es-ES" sz="1400" b="1" dirty="0">
                        <a:latin typeface="Century Gothic" panose="020B0502020202020204" pitchFamily="34" charset="0"/>
                      </a:endParaRPr>
                    </a:p>
                    <a:p>
                      <a:pPr algn="ctr"/>
                      <a:r>
                        <a:rPr lang="es-ES" sz="1400" b="1" dirty="0">
                          <a:latin typeface="Century Gothic" panose="020B0502020202020204" pitchFamily="34" charset="0"/>
                        </a:rPr>
                        <a:t>PRESELECCIÓN  DE </a:t>
                      </a:r>
                    </a:p>
                    <a:p>
                      <a:pPr algn="ctr"/>
                      <a:r>
                        <a:rPr lang="es-ES" sz="1400" b="1" dirty="0">
                          <a:latin typeface="Century Gothic" panose="020B0502020202020204" pitchFamily="34" charset="0"/>
                        </a:rPr>
                        <a:t>LOS GRUPOS DE ACCIÓN LOCAL</a:t>
                      </a:r>
                    </a:p>
                  </a:txBody>
                  <a:tcPr/>
                </a:tc>
                <a:tc>
                  <a:txBody>
                    <a:bodyPr/>
                    <a:lstStyle/>
                    <a:p>
                      <a:pPr algn="just"/>
                      <a:r>
                        <a:rPr lang="es-ES" sz="1400" dirty="0">
                          <a:latin typeface="Century Gothic" panose="020B0502020202020204" pitchFamily="34" charset="0"/>
                        </a:rPr>
                        <a:t>Orden de 20 de abril de 2022, para la convocatoria pública de preselección de los Grupos de Acción Local que gestionarán programas de desarrollo rural cofinanciados con FEADER en el periodo 2023-2027 </a:t>
                      </a:r>
                    </a:p>
                    <a:p>
                      <a:pPr algn="ctr"/>
                      <a:r>
                        <a:rPr lang="es-ES" sz="1400" dirty="0">
                          <a:latin typeface="Century Gothic" panose="020B0502020202020204" pitchFamily="34" charset="0"/>
                        </a:rPr>
                        <a:t>(</a:t>
                      </a:r>
                      <a:r>
                        <a:rPr lang="es-ES" sz="1400" dirty="0">
                          <a:solidFill>
                            <a:srgbClr val="0070C0"/>
                          </a:solidFill>
                          <a:latin typeface="Century Gothic" panose="020B0502020202020204" pitchFamily="34" charset="0"/>
                          <a:hlinkClick r:id="rId3">
                            <a:extLst>
                              <a:ext uri="{A12FA001-AC4F-418D-AE19-62706E023703}">
                                <ahyp:hlinkClr xmlns:ahyp="http://schemas.microsoft.com/office/drawing/2018/hyperlinkcolor" val="tx"/>
                              </a:ext>
                            </a:extLst>
                          </a:hlinkClick>
                        </a:rPr>
                        <a:t>DOE </a:t>
                      </a:r>
                      <a:r>
                        <a:rPr lang="es-ES" sz="1400" dirty="0" err="1">
                          <a:solidFill>
                            <a:srgbClr val="0070C0"/>
                          </a:solidFill>
                          <a:latin typeface="Century Gothic" panose="020B0502020202020204" pitchFamily="34" charset="0"/>
                          <a:hlinkClick r:id="rId3">
                            <a:extLst>
                              <a:ext uri="{A12FA001-AC4F-418D-AE19-62706E023703}">
                                <ahyp:hlinkClr xmlns:ahyp="http://schemas.microsoft.com/office/drawing/2018/hyperlinkcolor" val="tx"/>
                              </a:ext>
                            </a:extLst>
                          </a:hlinkClick>
                        </a:rPr>
                        <a:t>nº</a:t>
                      </a:r>
                      <a:r>
                        <a:rPr lang="es-ES" sz="1400" dirty="0">
                          <a:solidFill>
                            <a:srgbClr val="0070C0"/>
                          </a:solidFill>
                          <a:latin typeface="Century Gothic" panose="020B0502020202020204" pitchFamily="34" charset="0"/>
                          <a:hlinkClick r:id="rId3">
                            <a:extLst>
                              <a:ext uri="{A12FA001-AC4F-418D-AE19-62706E023703}">
                                <ahyp:hlinkClr xmlns:ahyp="http://schemas.microsoft.com/office/drawing/2018/hyperlinkcolor" val="tx"/>
                              </a:ext>
                            </a:extLst>
                          </a:hlinkClick>
                        </a:rPr>
                        <a:t> 82 de 29 de abril de 2022</a:t>
                      </a:r>
                      <a:r>
                        <a:rPr lang="es-ES" sz="1400" dirty="0">
                          <a:latin typeface="Century Gothic" panose="020B0502020202020204" pitchFamily="34" charset="0"/>
                        </a:rPr>
                        <a:t>)</a:t>
                      </a:r>
                    </a:p>
                  </a:txBody>
                  <a:tcPr/>
                </a:tc>
                <a:extLst>
                  <a:ext uri="{0D108BD9-81ED-4DB2-BD59-A6C34878D82A}">
                    <a16:rowId xmlns:a16="http://schemas.microsoft.com/office/drawing/2014/main" val="2102356665"/>
                  </a:ext>
                </a:extLst>
              </a:tr>
              <a:tr h="834328">
                <a:tc vMerge="1">
                  <a:txBody>
                    <a:bodyPr/>
                    <a:lstStyle/>
                    <a:p>
                      <a:endParaRPr lang="es-ES" dirty="0"/>
                    </a:p>
                  </a:txBody>
                  <a:tcPr/>
                </a:tc>
                <a:tc>
                  <a:txBody>
                    <a:bodyPr/>
                    <a:lstStyle/>
                    <a:p>
                      <a:pPr algn="ctr"/>
                      <a:r>
                        <a:rPr lang="es-ES" sz="1400" dirty="0">
                          <a:latin typeface="Century Gothic" panose="020B0502020202020204" pitchFamily="34" charset="0"/>
                        </a:rPr>
                        <a:t>Notificación de Resoluciones mediante ANUNCIO de 17 de octubre de 2022</a:t>
                      </a:r>
                    </a:p>
                    <a:p>
                      <a:pPr algn="ctr"/>
                      <a:r>
                        <a:rPr lang="es-ES" sz="1400" dirty="0">
                          <a:latin typeface="Century Gothic" panose="020B0502020202020204" pitchFamily="34" charset="0"/>
                        </a:rPr>
                        <a:t>(</a:t>
                      </a:r>
                      <a:r>
                        <a:rPr lang="es-ES" sz="1400" dirty="0">
                          <a:latin typeface="Century Gothic" panose="020B0502020202020204" pitchFamily="34" charset="0"/>
                          <a:hlinkClick r:id="rId4"/>
                        </a:rPr>
                        <a:t>DOE </a:t>
                      </a:r>
                      <a:r>
                        <a:rPr lang="es-ES" sz="1400" dirty="0" err="1">
                          <a:latin typeface="Century Gothic" panose="020B0502020202020204" pitchFamily="34" charset="0"/>
                          <a:hlinkClick r:id="rId4"/>
                        </a:rPr>
                        <a:t>nº</a:t>
                      </a:r>
                      <a:r>
                        <a:rPr lang="es-ES" sz="1400" dirty="0">
                          <a:latin typeface="Century Gothic" panose="020B0502020202020204" pitchFamily="34" charset="0"/>
                          <a:hlinkClick r:id="rId4"/>
                        </a:rPr>
                        <a:t> 205 de 25 de octubre de 2022</a:t>
                      </a:r>
                      <a:r>
                        <a:rPr lang="es-ES" sz="1400" dirty="0">
                          <a:latin typeface="Century Gothic" panose="020B0502020202020204" pitchFamily="34" charset="0"/>
                        </a:rPr>
                        <a:t>)</a:t>
                      </a:r>
                    </a:p>
                  </a:txBody>
                  <a:tcPr/>
                </a:tc>
                <a:extLst>
                  <a:ext uri="{0D108BD9-81ED-4DB2-BD59-A6C34878D82A}">
                    <a16:rowId xmlns:a16="http://schemas.microsoft.com/office/drawing/2014/main" val="106201125"/>
                  </a:ext>
                </a:extLst>
              </a:tr>
              <a:tr h="1081537">
                <a:tc>
                  <a:txBody>
                    <a:bodyPr/>
                    <a:lstStyle/>
                    <a:p>
                      <a:pPr algn="ctr"/>
                      <a:endParaRPr lang="es-ES" sz="1400" b="1" dirty="0">
                        <a:latin typeface="Century Gothic" panose="020B0502020202020204" pitchFamily="34" charset="0"/>
                      </a:endParaRPr>
                    </a:p>
                    <a:p>
                      <a:pPr algn="ctr"/>
                      <a:r>
                        <a:rPr lang="es-ES" sz="1400" b="1" dirty="0">
                          <a:latin typeface="Century Gothic" panose="020B0502020202020204" pitchFamily="34" charset="0"/>
                        </a:rPr>
                        <a:t>AYUDA PREPARATORIA</a:t>
                      </a:r>
                    </a:p>
                    <a:p>
                      <a:endParaRPr lang="es-ES" sz="1400" dirty="0">
                        <a:latin typeface="Century Gothic" panose="020B0502020202020204" pitchFamily="34" charset="0"/>
                      </a:endParaRPr>
                    </a:p>
                  </a:txBody>
                  <a:tcPr/>
                </a:tc>
                <a:tc>
                  <a:txBody>
                    <a:bodyPr/>
                    <a:lstStyle/>
                    <a:p>
                      <a:pPr algn="ctr"/>
                      <a:r>
                        <a:rPr lang="es-ES" sz="1400" dirty="0">
                          <a:latin typeface="Century Gothic" panose="020B0502020202020204" pitchFamily="34" charset="0"/>
                        </a:rPr>
                        <a:t>Ayuda preparatoria 2023-2027 </a:t>
                      </a:r>
                      <a:r>
                        <a:rPr lang="es-ES" sz="1400" b="1" dirty="0">
                          <a:latin typeface="Century Gothic" panose="020B0502020202020204" pitchFamily="34" charset="0"/>
                        </a:rPr>
                        <a:t>Concesión Directa</a:t>
                      </a:r>
                      <a:r>
                        <a:rPr lang="es-ES" sz="1400" dirty="0">
                          <a:latin typeface="Century Gothic" panose="020B0502020202020204" pitchFamily="34" charset="0"/>
                        </a:rPr>
                        <a:t> de Ayudas a las Organizaciones candidatas preseleccionadas conforme a la Orden de 20 de abril de 2022</a:t>
                      </a:r>
                    </a:p>
                  </a:txBody>
                  <a:tcPr/>
                </a:tc>
                <a:extLst>
                  <a:ext uri="{0D108BD9-81ED-4DB2-BD59-A6C34878D82A}">
                    <a16:rowId xmlns:a16="http://schemas.microsoft.com/office/drawing/2014/main" val="3085052186"/>
                  </a:ext>
                </a:extLst>
              </a:tr>
            </a:tbl>
          </a:graphicData>
        </a:graphic>
      </p:graphicFrame>
      <p:sp>
        <p:nvSpPr>
          <p:cNvPr id="5" name="3 Rectángulo">
            <a:extLst>
              <a:ext uri="{FF2B5EF4-FFF2-40B4-BE49-F238E27FC236}">
                <a16:creationId xmlns:a16="http://schemas.microsoft.com/office/drawing/2014/main" id="{C5540D54-CFCC-571B-08AC-FF94FECA7567}"/>
              </a:ext>
            </a:extLst>
          </p:cNvPr>
          <p:cNvSpPr/>
          <p:nvPr/>
        </p:nvSpPr>
        <p:spPr>
          <a:xfrm>
            <a:off x="1331640" y="5301208"/>
            <a:ext cx="4464249" cy="954107"/>
          </a:xfrm>
          <a:prstGeom prst="rect">
            <a:avLst/>
          </a:prstGeom>
          <a:noFill/>
        </p:spPr>
        <p:txBody>
          <a:bodyPr wrap="square">
            <a:spAutoFit/>
          </a:bodyPr>
          <a:lstStyle/>
          <a:p>
            <a:pPr lvl="0"/>
            <a:r>
              <a:rPr lang="es-ES" b="1" i="1" dirty="0">
                <a:solidFill>
                  <a:srgbClr val="FF0000"/>
                </a:solidFill>
                <a:latin typeface="Century Gothic" panose="020B0502020202020204" pitchFamily="34" charset="0"/>
              </a:rPr>
              <a:t>NOVEDAD: Tramitación telemática </a:t>
            </a:r>
          </a:p>
          <a:p>
            <a:pPr lvl="0"/>
            <a:r>
              <a:rPr lang="es-ES" b="1" i="1" dirty="0">
                <a:solidFill>
                  <a:srgbClr val="FF0000"/>
                </a:solidFill>
                <a:latin typeface="Century Gothic" panose="020B0502020202020204" pitchFamily="34" charset="0"/>
              </a:rPr>
              <a:t>a través de ARADO y Laboreo</a:t>
            </a:r>
          </a:p>
          <a:p>
            <a:pPr lvl="0"/>
            <a:endParaRPr lang="es-ES" sz="2000" b="1" dirty="0">
              <a:latin typeface="Century Gothic" panose="020B0502020202020204" pitchFamily="34" charset="0"/>
            </a:endParaRPr>
          </a:p>
        </p:txBody>
      </p:sp>
    </p:spTree>
    <p:extLst>
      <p:ext uri="{BB962C8B-B14F-4D97-AF65-F5344CB8AC3E}">
        <p14:creationId xmlns:p14="http://schemas.microsoft.com/office/powerpoint/2010/main" val="393944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2BF61-3C1B-2F44-1F29-BC705B7AEED0}"/>
            </a:ext>
          </a:extLst>
        </p:cNvPr>
        <p:cNvGrpSpPr/>
        <p:nvPr/>
      </p:nvGrpSpPr>
      <p:grpSpPr>
        <a:xfrm>
          <a:off x="0" y="0"/>
          <a:ext cx="0" cy="0"/>
          <a:chOff x="0" y="0"/>
          <a:chExt cx="0" cy="0"/>
        </a:xfrm>
      </p:grpSpPr>
      <p:sp>
        <p:nvSpPr>
          <p:cNvPr id="10" name="3 Rectángulo">
            <a:extLst>
              <a:ext uri="{FF2B5EF4-FFF2-40B4-BE49-F238E27FC236}">
                <a16:creationId xmlns:a16="http://schemas.microsoft.com/office/drawing/2014/main" id="{0FCFE754-E23A-4DE7-08C0-C0AEE9A82B15}"/>
              </a:ext>
            </a:extLst>
          </p:cNvPr>
          <p:cNvSpPr/>
          <p:nvPr/>
        </p:nvSpPr>
        <p:spPr>
          <a:xfrm>
            <a:off x="611807" y="1767493"/>
            <a:ext cx="7848625" cy="1015663"/>
          </a:xfrm>
          <a:prstGeom prst="rect">
            <a:avLst/>
          </a:prstGeom>
          <a:solidFill>
            <a:schemeClr val="accent6">
              <a:lumMod val="40000"/>
              <a:lumOff val="60000"/>
            </a:schemeClr>
          </a:solidFill>
        </p:spPr>
        <p:txBody>
          <a:bodyPr wrap="square">
            <a:spAutoFit/>
          </a:bodyPr>
          <a:lstStyle/>
          <a:p>
            <a:pPr lvl="0"/>
            <a:r>
              <a:rPr lang="es-ES" sz="2000" b="1" u="sng" dirty="0">
                <a:latin typeface="Century Gothic" panose="020B0502020202020204" pitchFamily="34" charset="0"/>
              </a:rPr>
              <a:t>AYUDA PREPARATORIA</a:t>
            </a:r>
            <a:r>
              <a:rPr lang="es-ES" sz="2000" b="1" dirty="0">
                <a:latin typeface="Century Gothic" panose="020B0502020202020204" pitchFamily="34" charset="0"/>
              </a:rPr>
              <a:t>: concesión directa de 125.000€ a cada Grupo de Acción Local con cargo a la 19.1 del 2014-2022</a:t>
            </a:r>
          </a:p>
          <a:p>
            <a:pPr lvl="0"/>
            <a:endParaRPr lang="es-ES" sz="2000" b="1" dirty="0">
              <a:latin typeface="Century Gothic" panose="020B0502020202020204" pitchFamily="34" charset="0"/>
            </a:endParaRPr>
          </a:p>
        </p:txBody>
      </p:sp>
      <p:sp>
        <p:nvSpPr>
          <p:cNvPr id="12" name="CuadroTexto 11">
            <a:extLst>
              <a:ext uri="{FF2B5EF4-FFF2-40B4-BE49-F238E27FC236}">
                <a16:creationId xmlns:a16="http://schemas.microsoft.com/office/drawing/2014/main" id="{755918BB-C6A8-65FB-F15E-1874FDD6E355}"/>
              </a:ext>
            </a:extLst>
          </p:cNvPr>
          <p:cNvSpPr txBox="1"/>
          <p:nvPr/>
        </p:nvSpPr>
        <p:spPr>
          <a:xfrm>
            <a:off x="590721" y="3059183"/>
            <a:ext cx="7848626" cy="2031325"/>
          </a:xfrm>
          <a:prstGeom prst="rect">
            <a:avLst/>
          </a:prstGeom>
          <a:noFill/>
        </p:spPr>
        <p:txBody>
          <a:bodyPr wrap="square">
            <a:spAutoFit/>
          </a:bodyPr>
          <a:lstStyle/>
          <a:p>
            <a:r>
              <a:rPr lang="es-ES" b="1" dirty="0">
                <a:latin typeface="Century Gothic" panose="020B0502020202020204" pitchFamily="34" charset="0"/>
              </a:rPr>
              <a:t>Periodo de Elegibilidad del Gasto </a:t>
            </a:r>
          </a:p>
          <a:p>
            <a:endParaRPr lang="es-ES" b="1" dirty="0">
              <a:latin typeface="Century Gothic" panose="020B0502020202020204" pitchFamily="34" charset="0"/>
            </a:endParaRPr>
          </a:p>
          <a:p>
            <a:pPr algn="just"/>
            <a:r>
              <a:rPr lang="es-ES" b="1" dirty="0">
                <a:latin typeface="Century Gothic" panose="020B0502020202020204" pitchFamily="34" charset="0"/>
              </a:rPr>
              <a:t>Desde la notificación </a:t>
            </a:r>
            <a:r>
              <a:rPr lang="es-ES" dirty="0">
                <a:latin typeface="Century Gothic" panose="020B0502020202020204" pitchFamily="34" charset="0"/>
              </a:rPr>
              <a:t>de la Resolución de la persona titular de la Consejería con competencias en materia de desarrollo rural </a:t>
            </a:r>
            <a:r>
              <a:rPr lang="es-ES" b="1" dirty="0">
                <a:latin typeface="Century Gothic" panose="020B0502020202020204" pitchFamily="34" charset="0"/>
              </a:rPr>
              <a:t>de las organizaciones candidatas preseleccionadas, </a:t>
            </a:r>
            <a:r>
              <a:rPr lang="es-ES" b="1" i="0" u="none" strike="noStrike" baseline="0" dirty="0">
                <a:latin typeface="Century Gothic" panose="020B0502020202020204" pitchFamily="34" charset="0"/>
              </a:rPr>
              <a:t>hasta la firma del correspondiente convenio de colaboración </a:t>
            </a:r>
            <a:r>
              <a:rPr lang="es-ES" b="0" i="0" u="none" strike="noStrike" baseline="0" dirty="0">
                <a:latin typeface="Century Gothic" panose="020B0502020202020204" pitchFamily="34" charset="0"/>
              </a:rPr>
              <a:t>entre los grupos de acción local seleccionados y la autoridad competente.</a:t>
            </a:r>
            <a:endParaRPr lang="es-ES" b="1" dirty="0">
              <a:latin typeface="Century Gothic" panose="020B0502020202020204" pitchFamily="34" charset="0"/>
            </a:endParaRPr>
          </a:p>
        </p:txBody>
      </p:sp>
      <p:sp>
        <p:nvSpPr>
          <p:cNvPr id="3" name="2 Rectángulo">
            <a:extLst>
              <a:ext uri="{FF2B5EF4-FFF2-40B4-BE49-F238E27FC236}">
                <a16:creationId xmlns:a16="http://schemas.microsoft.com/office/drawing/2014/main" id="{27772FCC-B016-B359-0874-7D8BB2445A85}"/>
              </a:ext>
            </a:extLst>
          </p:cNvPr>
          <p:cNvSpPr/>
          <p:nvPr/>
        </p:nvSpPr>
        <p:spPr>
          <a:xfrm>
            <a:off x="3923928" y="116632"/>
            <a:ext cx="4968552" cy="1292662"/>
          </a:xfrm>
          <a:prstGeom prst="rect">
            <a:avLst/>
          </a:prstGeom>
        </p:spPr>
        <p:txBody>
          <a:bodyPr wrap="square">
            <a:spAutoFit/>
          </a:bodyPr>
          <a:lstStyle/>
          <a:p>
            <a:pPr algn="r">
              <a:defRPr/>
            </a:pPr>
            <a:r>
              <a:rPr lang="es-ES" sz="5400" spc="600" dirty="0">
                <a:solidFill>
                  <a:schemeClr val="accent6">
                    <a:lumMod val="75000"/>
                  </a:schemeClr>
                </a:solidFill>
                <a:latin typeface="Century Gothic" pitchFamily="34" charset="0"/>
              </a:rPr>
              <a:t>4 </a:t>
            </a:r>
            <a:r>
              <a:rPr lang="es-ES" sz="2400" spc="600" dirty="0">
                <a:solidFill>
                  <a:schemeClr val="accent6">
                    <a:lumMod val="75000"/>
                  </a:schemeClr>
                </a:solidFill>
                <a:latin typeface="Century Gothic" pitchFamily="34" charset="0"/>
              </a:rPr>
              <a:t>Puesta en marcha periodo 2023-2027</a:t>
            </a:r>
            <a:endParaRPr lang="es-ES" sz="1400" spc="600" dirty="0">
              <a:solidFill>
                <a:schemeClr val="accent6">
                  <a:lumMod val="75000"/>
                </a:schemeClr>
              </a:solidFill>
              <a:latin typeface="Century Gothic" pitchFamily="34" charset="0"/>
            </a:endParaRPr>
          </a:p>
        </p:txBody>
      </p:sp>
      <p:pic>
        <p:nvPicPr>
          <p:cNvPr id="4" name="Imagen 3">
            <a:extLst>
              <a:ext uri="{FF2B5EF4-FFF2-40B4-BE49-F238E27FC236}">
                <a16:creationId xmlns:a16="http://schemas.microsoft.com/office/drawing/2014/main" id="{2157CBEC-F002-C98B-A0F3-B9D5826E158C}"/>
              </a:ext>
            </a:extLst>
          </p:cNvPr>
          <p:cNvPicPr>
            <a:picLocks noChangeAspect="1"/>
          </p:cNvPicPr>
          <p:nvPr/>
        </p:nvPicPr>
        <p:blipFill>
          <a:blip r:embed="rId2"/>
          <a:stretch>
            <a:fillRect/>
          </a:stretch>
        </p:blipFill>
        <p:spPr>
          <a:xfrm>
            <a:off x="6826017" y="5445224"/>
            <a:ext cx="1835055" cy="1036410"/>
          </a:xfrm>
          <a:prstGeom prst="rect">
            <a:avLst/>
          </a:prstGeom>
        </p:spPr>
      </p:pic>
    </p:spTree>
    <p:extLst>
      <p:ext uri="{BB962C8B-B14F-4D97-AF65-F5344CB8AC3E}">
        <p14:creationId xmlns:p14="http://schemas.microsoft.com/office/powerpoint/2010/main" val="272675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2254</TotalTime>
  <Words>2499</Words>
  <Application>Microsoft Office PowerPoint</Application>
  <PresentationFormat>Presentación en pantalla (4:3)</PresentationFormat>
  <Paragraphs>344</Paragraphs>
  <Slides>32</Slides>
  <Notes>3</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32</vt:i4>
      </vt:variant>
    </vt:vector>
  </HeadingPairs>
  <TitlesOfParts>
    <vt:vector size="39" baseType="lpstr">
      <vt:lpstr>Arial</vt:lpstr>
      <vt:lpstr>Calibri</vt:lpstr>
      <vt:lpstr>Calibri Light</vt:lpstr>
      <vt:lpstr>Century Gothic</vt:lpstr>
      <vt:lpstr>Wingdings</vt:lpstr>
      <vt:lpstr>Tema de Office</vt:lpstr>
      <vt:lpstr>Worksheet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REDEX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JOSE-LUIS</dc:creator>
  <cp:lastModifiedBy>Asociacion para desarrollo de Monfrague y su entorno</cp:lastModifiedBy>
  <cp:revision>260</cp:revision>
  <cp:lastPrinted>2022-05-21T11:36:31Z</cp:lastPrinted>
  <dcterms:created xsi:type="dcterms:W3CDTF">2014-03-31T09:16:02Z</dcterms:created>
  <dcterms:modified xsi:type="dcterms:W3CDTF">2024-03-17T19:25:26Z</dcterms:modified>
</cp:coreProperties>
</file>